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8" r:id="rId1"/>
  </p:sldMasterIdLst>
  <p:sldIdLst>
    <p:sldId id="256" r:id="rId2"/>
    <p:sldId id="257" r:id="rId3"/>
    <p:sldId id="258" r:id="rId4"/>
    <p:sldId id="259" r:id="rId5"/>
    <p:sldId id="260" r:id="rId6"/>
    <p:sldId id="261" r:id="rId7"/>
    <p:sldId id="269" r:id="rId8"/>
    <p:sldId id="274" r:id="rId9"/>
    <p:sldId id="262" r:id="rId10"/>
    <p:sldId id="270" r:id="rId11"/>
    <p:sldId id="271" r:id="rId12"/>
    <p:sldId id="275" r:id="rId13"/>
    <p:sldId id="276" r:id="rId14"/>
    <p:sldId id="277" r:id="rId15"/>
    <p:sldId id="278" r:id="rId16"/>
    <p:sldId id="263" r:id="rId17"/>
    <p:sldId id="264" r:id="rId18"/>
    <p:sldId id="279" r:id="rId19"/>
    <p:sldId id="280" r:id="rId20"/>
    <p:sldId id="286" r:id="rId21"/>
    <p:sldId id="265" r:id="rId22"/>
    <p:sldId id="281" r:id="rId23"/>
    <p:sldId id="283" r:id="rId24"/>
    <p:sldId id="282" r:id="rId25"/>
    <p:sldId id="284" r:id="rId26"/>
    <p:sldId id="285" r:id="rId27"/>
    <p:sldId id="287" r:id="rId28"/>
    <p:sldId id="288" r:id="rId29"/>
    <p:sldId id="289" r:id="rId30"/>
    <p:sldId id="290" r:id="rId31"/>
    <p:sldId id="291" r:id="rId32"/>
    <p:sldId id="292" r:id="rId33"/>
    <p:sldId id="26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presProps" Target="presProps.xml" /></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11:14:34.003"/>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4/4/2023</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74168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4/4/2023</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870831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4/4/2023</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034940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4/4/2023</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20597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4/4/2023</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54709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4/4/2023</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69343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4/4/2023</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52608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4/4/2023</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87646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4/4/2023</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741202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4/4/2023</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6580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4/4/2023</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9224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4/4/2023</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2927537055"/>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1" r:id="rId6"/>
    <p:sldLayoutId id="2147483737" r:id="rId7"/>
    <p:sldLayoutId id="2147483738" r:id="rId8"/>
    <p:sldLayoutId id="2147483739" r:id="rId9"/>
    <p:sldLayoutId id="2147483740" r:id="rId10"/>
    <p:sldLayoutId id="2147483742"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nagpurtoday.in/gang-of-six-fraudsters-dupe-two-brothers-of-rs-87-lakh/01111431" TargetMode="External" /><Relationship Id="rId2" Type="http://schemas.openxmlformats.org/officeDocument/2006/relationships/image" Target="../media/image1.jpeg" /><Relationship Id="rId1" Type="http://schemas.openxmlformats.org/officeDocument/2006/relationships/slideLayout" Target="../slideLayouts/slideLayout1.xml" /><Relationship Id="rId4" Type="http://schemas.openxmlformats.org/officeDocument/2006/relationships/hyperlink" Target="https://creativecommons.org/licenses/by-nc-sa/3.0/" TargetMode="External" /></Relationships>
</file>

<file path=ppt/slides/_rels/slide10.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13.jpe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5.png" /><Relationship Id="rId1" Type="http://schemas.openxmlformats.org/officeDocument/2006/relationships/slideLayout" Target="../slideLayouts/slideLayout2.xml" /><Relationship Id="rId4" Type="http://schemas.openxmlformats.org/officeDocument/2006/relationships/image" Target="../media/image17.png" /></Relationships>
</file>

<file path=ppt/slides/_rels/slide12.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customXml" Target="../ink/ink1.xml" /><Relationship Id="rId1" Type="http://schemas.openxmlformats.org/officeDocument/2006/relationships/slideLayout" Target="../slideLayouts/slideLayout2.xml" /><Relationship Id="rId4" Type="http://schemas.openxmlformats.org/officeDocument/2006/relationships/image" Target="../media/image1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21.jpe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Layout" Target="../slideLayouts/slideLayout2.xml" /><Relationship Id="rId5" Type="http://schemas.openxmlformats.org/officeDocument/2006/relationships/image" Target="../media/image5.png" /><Relationship Id="rId4" Type="http://schemas.openxmlformats.org/officeDocument/2006/relationships/image" Target="../media/image4.png" /></Relationships>
</file>

<file path=ppt/slides/_rels/slide20.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image" Target="../media/image25.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image" Target="../media/image27.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image" Target="../media/image29.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3" Type="http://schemas.openxmlformats.org/officeDocument/2006/relationships/image" Target="../media/image32.jpeg" /><Relationship Id="rId2" Type="http://schemas.openxmlformats.org/officeDocument/2006/relationships/image" Target="../media/image31.pn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image" Target="../media/image33.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3" Type="http://schemas.openxmlformats.org/officeDocument/2006/relationships/image" Target="../media/image36.png" /><Relationship Id="rId2" Type="http://schemas.openxmlformats.org/officeDocument/2006/relationships/image" Target="../media/image35.png" /><Relationship Id="rId1" Type="http://schemas.openxmlformats.org/officeDocument/2006/relationships/slideLayout" Target="../slideLayouts/slideLayout2.xml" /><Relationship Id="rId5" Type="http://schemas.openxmlformats.org/officeDocument/2006/relationships/image" Target="../media/image38.png" /><Relationship Id="rId4" Type="http://schemas.openxmlformats.org/officeDocument/2006/relationships/image" Target="../media/image37.png" /></Relationships>
</file>

<file path=ppt/slides/_rels/slide28.xml.rels><?xml version="1.0" encoding="UTF-8" standalone="yes"?>
<Relationships xmlns="http://schemas.openxmlformats.org/package/2006/relationships"><Relationship Id="rId8" Type="http://schemas.openxmlformats.org/officeDocument/2006/relationships/image" Target="../media/image45.png" /><Relationship Id="rId3" Type="http://schemas.openxmlformats.org/officeDocument/2006/relationships/image" Target="../media/image40.png" /><Relationship Id="rId7" Type="http://schemas.openxmlformats.org/officeDocument/2006/relationships/image" Target="../media/image44.png" /><Relationship Id="rId2" Type="http://schemas.openxmlformats.org/officeDocument/2006/relationships/image" Target="../media/image39.png" /><Relationship Id="rId1" Type="http://schemas.openxmlformats.org/officeDocument/2006/relationships/slideLayout" Target="../slideLayouts/slideLayout2.xml" /><Relationship Id="rId6" Type="http://schemas.openxmlformats.org/officeDocument/2006/relationships/image" Target="../media/image43.png" /><Relationship Id="rId5" Type="http://schemas.openxmlformats.org/officeDocument/2006/relationships/image" Target="../media/image42.png" /><Relationship Id="rId4" Type="http://schemas.openxmlformats.org/officeDocument/2006/relationships/image" Target="../media/image41.png" /></Relationships>
</file>

<file path=ppt/slides/_rels/slide29.xml.rels><?xml version="1.0" encoding="UTF-8" standalone="yes"?>
<Relationships xmlns="http://schemas.openxmlformats.org/package/2006/relationships"><Relationship Id="rId3" Type="http://schemas.openxmlformats.org/officeDocument/2006/relationships/image" Target="../media/image47.png" /><Relationship Id="rId2" Type="http://schemas.openxmlformats.org/officeDocument/2006/relationships/image" Target="../media/image46.png" /><Relationship Id="rId1" Type="http://schemas.openxmlformats.org/officeDocument/2006/relationships/slideLayout" Target="../slideLayouts/slideLayout2.xml" /><Relationship Id="rId4" Type="http://schemas.openxmlformats.org/officeDocument/2006/relationships/image" Target="../media/image48.png" /></Relationships>
</file>

<file path=ppt/slides/_rels/slide3.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3" Type="http://schemas.openxmlformats.org/officeDocument/2006/relationships/image" Target="../media/image50.png" /><Relationship Id="rId2" Type="http://schemas.openxmlformats.org/officeDocument/2006/relationships/image" Target="../media/image49.png" /><Relationship Id="rId1" Type="http://schemas.openxmlformats.org/officeDocument/2006/relationships/slideLayout" Target="../slideLayouts/slideLayout2.xml" /><Relationship Id="rId4" Type="http://schemas.openxmlformats.org/officeDocument/2006/relationships/image" Target="../media/image51.png" /></Relationships>
</file>

<file path=ppt/slides/_rels/slide31.xml.rels><?xml version="1.0" encoding="UTF-8" standalone="yes"?>
<Relationships xmlns="http://schemas.openxmlformats.org/package/2006/relationships"><Relationship Id="rId2" Type="http://schemas.openxmlformats.org/officeDocument/2006/relationships/image" Target="../media/image52.jpe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3" Type="http://schemas.openxmlformats.org/officeDocument/2006/relationships/image" Target="../media/image54.png" /><Relationship Id="rId2" Type="http://schemas.openxmlformats.org/officeDocument/2006/relationships/image" Target="../media/image53.jpeg" /><Relationship Id="rId1" Type="http://schemas.openxmlformats.org/officeDocument/2006/relationships/slideLayout" Target="../slideLayouts/slideLayout2.xml" /><Relationship Id="rId4" Type="http://schemas.openxmlformats.org/officeDocument/2006/relationships/hyperlink" Target="https://pngimg.com/download/66675" TargetMode="External" /></Relationships>
</file>

<file path=ppt/slides/_rels/slide4.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hyperlink" Target="http://www.thebluediamondgallery.com/wooden-tile/r/research.html" TargetMode="External" /><Relationship Id="rId2" Type="http://schemas.openxmlformats.org/officeDocument/2006/relationships/image" Target="../media/image8.jpeg" /><Relationship Id="rId1" Type="http://schemas.openxmlformats.org/officeDocument/2006/relationships/slideLayout" Target="../slideLayouts/slideLayout2.xml" /><Relationship Id="rId4" Type="http://schemas.openxmlformats.org/officeDocument/2006/relationships/hyperlink" Target="https://creativecommons.org/licenses/by-sa/3.0/" TargetMode="External" /></Relationships>
</file>

<file path=ppt/slides/_rels/slide6.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9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90338" y="640080"/>
            <a:ext cx="3734014" cy="3566160"/>
          </a:xfrm>
        </p:spPr>
        <p:txBody>
          <a:bodyPr anchor="b">
            <a:normAutofit/>
          </a:bodyPr>
          <a:lstStyle/>
          <a:p>
            <a:r>
              <a:rPr lang="en-US" sz="8000">
                <a:cs typeface="Calibri Light"/>
              </a:rPr>
              <a:t>Fraud Detection</a:t>
            </a:r>
            <a:endParaRPr lang="en-US" sz="8000"/>
          </a:p>
        </p:txBody>
      </p:sp>
      <p:sp>
        <p:nvSpPr>
          <p:cNvPr id="96"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93E9FF"/>
          </a:solidFill>
          <a:ln w="38100" cap="rnd">
            <a:solidFill>
              <a:srgbClr val="93E9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text, device&#10;&#10;Description automatically generated">
            <a:extLst>
              <a:ext uri="{FF2B5EF4-FFF2-40B4-BE49-F238E27FC236}">
                <a16:creationId xmlns:a16="http://schemas.microsoft.com/office/drawing/2014/main" id="{E1CFC906-804E-B38C-A91D-9A64435059C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6595" r="2419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BC36F05A-B79C-A883-63D5-7CDAE40C9ECF}"/>
              </a:ext>
            </a:extLst>
          </p:cNvPr>
          <p:cNvSpPr txBox="1"/>
          <p:nvPr/>
        </p:nvSpPr>
        <p:spPr>
          <a:xfrm>
            <a:off x="10667224" y="6657945"/>
            <a:ext cx="152477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95DC6D5-A7B0-4D09-A7A5-62869A0D2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nancial graphs on a dark display">
            <a:extLst>
              <a:ext uri="{FF2B5EF4-FFF2-40B4-BE49-F238E27FC236}">
                <a16:creationId xmlns:a16="http://schemas.microsoft.com/office/drawing/2014/main" id="{CEDDC340-941A-1405-66DA-09B621AB5306}"/>
              </a:ext>
            </a:extLst>
          </p:cNvPr>
          <p:cNvPicPr>
            <a:picLocks noChangeAspect="1"/>
          </p:cNvPicPr>
          <p:nvPr/>
        </p:nvPicPr>
        <p:blipFill rotWithShape="1">
          <a:blip r:embed="rId2">
            <a:alphaModFix amt="50000"/>
          </a:blip>
          <a:srcRect t="10000"/>
          <a:stretch/>
        </p:blipFill>
        <p:spPr>
          <a:xfrm>
            <a:off x="20" y="10"/>
            <a:ext cx="12191979" cy="6857990"/>
          </a:xfrm>
          <a:prstGeom prst="rect">
            <a:avLst/>
          </a:prstGeom>
        </p:spPr>
      </p:pic>
      <p:sp>
        <p:nvSpPr>
          <p:cNvPr id="2" name="Title 1">
            <a:extLst>
              <a:ext uri="{FF2B5EF4-FFF2-40B4-BE49-F238E27FC236}">
                <a16:creationId xmlns:a16="http://schemas.microsoft.com/office/drawing/2014/main" id="{566C3BDC-E8C0-79F0-C363-2A225F0C4599}"/>
              </a:ext>
            </a:extLst>
          </p:cNvPr>
          <p:cNvSpPr>
            <a:spLocks noGrp="1"/>
          </p:cNvSpPr>
          <p:nvPr>
            <p:ph type="title"/>
          </p:nvPr>
        </p:nvSpPr>
        <p:spPr>
          <a:xfrm>
            <a:off x="841248" y="847082"/>
            <a:ext cx="3803904" cy="5123950"/>
          </a:xfrm>
        </p:spPr>
        <p:txBody>
          <a:bodyPr vert="horz" lIns="91440" tIns="45720" rIns="91440" bIns="45720" rtlCol="0" anchor="t">
            <a:normAutofit/>
          </a:bodyPr>
          <a:lstStyle/>
          <a:p>
            <a:r>
              <a:rPr lang="en-US" sz="6600"/>
              <a:t>Logistic regression</a:t>
            </a:r>
          </a:p>
        </p:txBody>
      </p:sp>
      <p:sp>
        <p:nvSpPr>
          <p:cNvPr id="20" name="sketchy rectangle">
            <a:extLst>
              <a:ext uri="{FF2B5EF4-FFF2-40B4-BE49-F238E27FC236}">
                <a16:creationId xmlns:a16="http://schemas.microsoft.com/office/drawing/2014/main" id="{E72C4BCF-DD12-4745-97A9-F340887E1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0453" y="563667"/>
            <a:ext cx="6570918" cy="5579082"/>
          </a:xfrm>
          <a:custGeom>
            <a:avLst/>
            <a:gdLst>
              <a:gd name="connsiteX0" fmla="*/ 0 w 6570918"/>
              <a:gd name="connsiteY0" fmla="*/ 0 h 5579082"/>
              <a:gd name="connsiteX1" fmla="*/ 525673 w 6570918"/>
              <a:gd name="connsiteY1" fmla="*/ 0 h 5579082"/>
              <a:gd name="connsiteX2" fmla="*/ 1182765 w 6570918"/>
              <a:gd name="connsiteY2" fmla="*/ 0 h 5579082"/>
              <a:gd name="connsiteX3" fmla="*/ 1905566 w 6570918"/>
              <a:gd name="connsiteY3" fmla="*/ 0 h 5579082"/>
              <a:gd name="connsiteX4" fmla="*/ 2365530 w 6570918"/>
              <a:gd name="connsiteY4" fmla="*/ 0 h 5579082"/>
              <a:gd name="connsiteX5" fmla="*/ 2825495 w 6570918"/>
              <a:gd name="connsiteY5" fmla="*/ 0 h 5579082"/>
              <a:gd name="connsiteX6" fmla="*/ 3614005 w 6570918"/>
              <a:gd name="connsiteY6" fmla="*/ 0 h 5579082"/>
              <a:gd name="connsiteX7" fmla="*/ 4271097 w 6570918"/>
              <a:gd name="connsiteY7" fmla="*/ 0 h 5579082"/>
              <a:gd name="connsiteX8" fmla="*/ 4731061 w 6570918"/>
              <a:gd name="connsiteY8" fmla="*/ 0 h 5579082"/>
              <a:gd name="connsiteX9" fmla="*/ 5388153 w 6570918"/>
              <a:gd name="connsiteY9" fmla="*/ 0 h 5579082"/>
              <a:gd name="connsiteX10" fmla="*/ 6570918 w 6570918"/>
              <a:gd name="connsiteY10" fmla="*/ 0 h 5579082"/>
              <a:gd name="connsiteX11" fmla="*/ 6570918 w 6570918"/>
              <a:gd name="connsiteY11" fmla="*/ 641594 h 5579082"/>
              <a:gd name="connsiteX12" fmla="*/ 6570918 w 6570918"/>
              <a:gd name="connsiteY12" fmla="*/ 1338980 h 5579082"/>
              <a:gd name="connsiteX13" fmla="*/ 6570918 w 6570918"/>
              <a:gd name="connsiteY13" fmla="*/ 1868992 h 5579082"/>
              <a:gd name="connsiteX14" fmla="*/ 6570918 w 6570918"/>
              <a:gd name="connsiteY14" fmla="*/ 2677959 h 5579082"/>
              <a:gd name="connsiteX15" fmla="*/ 6570918 w 6570918"/>
              <a:gd name="connsiteY15" fmla="*/ 3375345 h 5579082"/>
              <a:gd name="connsiteX16" fmla="*/ 6570918 w 6570918"/>
              <a:gd name="connsiteY16" fmla="*/ 4184312 h 5579082"/>
              <a:gd name="connsiteX17" fmla="*/ 6570918 w 6570918"/>
              <a:gd name="connsiteY17" fmla="*/ 4825906 h 5579082"/>
              <a:gd name="connsiteX18" fmla="*/ 6570918 w 6570918"/>
              <a:gd name="connsiteY18" fmla="*/ 5579082 h 5579082"/>
              <a:gd name="connsiteX19" fmla="*/ 5913826 w 6570918"/>
              <a:gd name="connsiteY19" fmla="*/ 5579082 h 5579082"/>
              <a:gd name="connsiteX20" fmla="*/ 5256734 w 6570918"/>
              <a:gd name="connsiteY20" fmla="*/ 5579082 h 5579082"/>
              <a:gd name="connsiteX21" fmla="*/ 4796770 w 6570918"/>
              <a:gd name="connsiteY21" fmla="*/ 5579082 h 5579082"/>
              <a:gd name="connsiteX22" fmla="*/ 4139678 w 6570918"/>
              <a:gd name="connsiteY22" fmla="*/ 5579082 h 5579082"/>
              <a:gd name="connsiteX23" fmla="*/ 3548296 w 6570918"/>
              <a:gd name="connsiteY23" fmla="*/ 5579082 h 5579082"/>
              <a:gd name="connsiteX24" fmla="*/ 2956913 w 6570918"/>
              <a:gd name="connsiteY24" fmla="*/ 5579082 h 5579082"/>
              <a:gd name="connsiteX25" fmla="*/ 2365530 w 6570918"/>
              <a:gd name="connsiteY25" fmla="*/ 5579082 h 5579082"/>
              <a:gd name="connsiteX26" fmla="*/ 1774148 w 6570918"/>
              <a:gd name="connsiteY26" fmla="*/ 5579082 h 5579082"/>
              <a:gd name="connsiteX27" fmla="*/ 1051347 w 6570918"/>
              <a:gd name="connsiteY27" fmla="*/ 5579082 h 5579082"/>
              <a:gd name="connsiteX28" fmla="*/ 0 w 6570918"/>
              <a:gd name="connsiteY28" fmla="*/ 5579082 h 5579082"/>
              <a:gd name="connsiteX29" fmla="*/ 0 w 6570918"/>
              <a:gd name="connsiteY29" fmla="*/ 5049069 h 5579082"/>
              <a:gd name="connsiteX30" fmla="*/ 0 w 6570918"/>
              <a:gd name="connsiteY30" fmla="*/ 4407475 h 5579082"/>
              <a:gd name="connsiteX31" fmla="*/ 0 w 6570918"/>
              <a:gd name="connsiteY31" fmla="*/ 3654299 h 5579082"/>
              <a:gd name="connsiteX32" fmla="*/ 0 w 6570918"/>
              <a:gd name="connsiteY32" fmla="*/ 2845332 h 5579082"/>
              <a:gd name="connsiteX33" fmla="*/ 0 w 6570918"/>
              <a:gd name="connsiteY33" fmla="*/ 2315319 h 5579082"/>
              <a:gd name="connsiteX34" fmla="*/ 0 w 6570918"/>
              <a:gd name="connsiteY34" fmla="*/ 1785306 h 5579082"/>
              <a:gd name="connsiteX35" fmla="*/ 0 w 6570918"/>
              <a:gd name="connsiteY35" fmla="*/ 976339 h 5579082"/>
              <a:gd name="connsiteX36" fmla="*/ 0 w 6570918"/>
              <a:gd name="connsiteY36" fmla="*/ 0 h 55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570918" h="5579082" fill="none" extrusionOk="0">
                <a:moveTo>
                  <a:pt x="0" y="0"/>
                </a:moveTo>
                <a:cubicBezTo>
                  <a:pt x="243958" y="-12943"/>
                  <a:pt x="320490" y="5069"/>
                  <a:pt x="525673" y="0"/>
                </a:cubicBezTo>
                <a:cubicBezTo>
                  <a:pt x="730856" y="-5069"/>
                  <a:pt x="894885" y="-31124"/>
                  <a:pt x="1182765" y="0"/>
                </a:cubicBezTo>
                <a:cubicBezTo>
                  <a:pt x="1470645" y="31124"/>
                  <a:pt x="1749273" y="-34665"/>
                  <a:pt x="1905566" y="0"/>
                </a:cubicBezTo>
                <a:cubicBezTo>
                  <a:pt x="2061859" y="34665"/>
                  <a:pt x="2197988" y="-9109"/>
                  <a:pt x="2365530" y="0"/>
                </a:cubicBezTo>
                <a:cubicBezTo>
                  <a:pt x="2533072" y="9109"/>
                  <a:pt x="2717818" y="14270"/>
                  <a:pt x="2825495" y="0"/>
                </a:cubicBezTo>
                <a:cubicBezTo>
                  <a:pt x="2933173" y="-14270"/>
                  <a:pt x="3325797" y="34931"/>
                  <a:pt x="3614005" y="0"/>
                </a:cubicBezTo>
                <a:cubicBezTo>
                  <a:pt x="3902213" y="-34931"/>
                  <a:pt x="4022668" y="20046"/>
                  <a:pt x="4271097" y="0"/>
                </a:cubicBezTo>
                <a:cubicBezTo>
                  <a:pt x="4519526" y="-20046"/>
                  <a:pt x="4513512" y="-11694"/>
                  <a:pt x="4731061" y="0"/>
                </a:cubicBezTo>
                <a:cubicBezTo>
                  <a:pt x="4948610" y="11694"/>
                  <a:pt x="5198372" y="9165"/>
                  <a:pt x="5388153" y="0"/>
                </a:cubicBezTo>
                <a:cubicBezTo>
                  <a:pt x="5577934" y="-9165"/>
                  <a:pt x="6151380" y="40199"/>
                  <a:pt x="6570918" y="0"/>
                </a:cubicBezTo>
                <a:cubicBezTo>
                  <a:pt x="6551036" y="203561"/>
                  <a:pt x="6580818" y="383315"/>
                  <a:pt x="6570918" y="641594"/>
                </a:cubicBezTo>
                <a:cubicBezTo>
                  <a:pt x="6561018" y="899873"/>
                  <a:pt x="6567176" y="1128287"/>
                  <a:pt x="6570918" y="1338980"/>
                </a:cubicBezTo>
                <a:cubicBezTo>
                  <a:pt x="6574660" y="1549673"/>
                  <a:pt x="6585356" y="1654385"/>
                  <a:pt x="6570918" y="1868992"/>
                </a:cubicBezTo>
                <a:cubicBezTo>
                  <a:pt x="6556480" y="2083599"/>
                  <a:pt x="6556432" y="2483858"/>
                  <a:pt x="6570918" y="2677959"/>
                </a:cubicBezTo>
                <a:cubicBezTo>
                  <a:pt x="6585404" y="2872060"/>
                  <a:pt x="6594779" y="3123863"/>
                  <a:pt x="6570918" y="3375345"/>
                </a:cubicBezTo>
                <a:cubicBezTo>
                  <a:pt x="6547057" y="3626827"/>
                  <a:pt x="6570936" y="3958160"/>
                  <a:pt x="6570918" y="4184312"/>
                </a:cubicBezTo>
                <a:cubicBezTo>
                  <a:pt x="6570900" y="4410464"/>
                  <a:pt x="6547287" y="4544723"/>
                  <a:pt x="6570918" y="4825906"/>
                </a:cubicBezTo>
                <a:cubicBezTo>
                  <a:pt x="6594549" y="5107089"/>
                  <a:pt x="6602036" y="5410476"/>
                  <a:pt x="6570918" y="5579082"/>
                </a:cubicBezTo>
                <a:cubicBezTo>
                  <a:pt x="6298110" y="5570936"/>
                  <a:pt x="6115328" y="5586054"/>
                  <a:pt x="5913826" y="5579082"/>
                </a:cubicBezTo>
                <a:cubicBezTo>
                  <a:pt x="5712324" y="5572110"/>
                  <a:pt x="5388485" y="5595536"/>
                  <a:pt x="5256734" y="5579082"/>
                </a:cubicBezTo>
                <a:cubicBezTo>
                  <a:pt x="5124983" y="5562628"/>
                  <a:pt x="4935790" y="5558095"/>
                  <a:pt x="4796770" y="5579082"/>
                </a:cubicBezTo>
                <a:cubicBezTo>
                  <a:pt x="4657750" y="5600069"/>
                  <a:pt x="4406133" y="5565422"/>
                  <a:pt x="4139678" y="5579082"/>
                </a:cubicBezTo>
                <a:cubicBezTo>
                  <a:pt x="3873223" y="5592742"/>
                  <a:pt x="3680595" y="5550657"/>
                  <a:pt x="3548296" y="5579082"/>
                </a:cubicBezTo>
                <a:cubicBezTo>
                  <a:pt x="3415997" y="5607507"/>
                  <a:pt x="3154943" y="5582453"/>
                  <a:pt x="2956913" y="5579082"/>
                </a:cubicBezTo>
                <a:cubicBezTo>
                  <a:pt x="2758883" y="5575711"/>
                  <a:pt x="2616161" y="5608318"/>
                  <a:pt x="2365530" y="5579082"/>
                </a:cubicBezTo>
                <a:cubicBezTo>
                  <a:pt x="2114899" y="5549846"/>
                  <a:pt x="2015415" y="5589111"/>
                  <a:pt x="1774148" y="5579082"/>
                </a:cubicBezTo>
                <a:cubicBezTo>
                  <a:pt x="1532881" y="5569053"/>
                  <a:pt x="1276772" y="5614025"/>
                  <a:pt x="1051347" y="5579082"/>
                </a:cubicBezTo>
                <a:cubicBezTo>
                  <a:pt x="825922" y="5544139"/>
                  <a:pt x="317006" y="5579887"/>
                  <a:pt x="0" y="5579082"/>
                </a:cubicBezTo>
                <a:cubicBezTo>
                  <a:pt x="647" y="5359793"/>
                  <a:pt x="-19331" y="5263540"/>
                  <a:pt x="0" y="5049069"/>
                </a:cubicBezTo>
                <a:cubicBezTo>
                  <a:pt x="19331" y="4834598"/>
                  <a:pt x="-28451" y="4599178"/>
                  <a:pt x="0" y="4407475"/>
                </a:cubicBezTo>
                <a:cubicBezTo>
                  <a:pt x="28451" y="4215772"/>
                  <a:pt x="-6879" y="3851595"/>
                  <a:pt x="0" y="3654299"/>
                </a:cubicBezTo>
                <a:cubicBezTo>
                  <a:pt x="6879" y="3457003"/>
                  <a:pt x="-13361" y="3153430"/>
                  <a:pt x="0" y="2845332"/>
                </a:cubicBezTo>
                <a:cubicBezTo>
                  <a:pt x="13361" y="2537234"/>
                  <a:pt x="-16264" y="2440224"/>
                  <a:pt x="0" y="2315319"/>
                </a:cubicBezTo>
                <a:cubicBezTo>
                  <a:pt x="16264" y="2190414"/>
                  <a:pt x="-4326" y="1972406"/>
                  <a:pt x="0" y="1785306"/>
                </a:cubicBezTo>
                <a:cubicBezTo>
                  <a:pt x="4326" y="1598206"/>
                  <a:pt x="36209" y="1149228"/>
                  <a:pt x="0" y="976339"/>
                </a:cubicBezTo>
                <a:cubicBezTo>
                  <a:pt x="-36209" y="803450"/>
                  <a:pt x="-26312" y="313518"/>
                  <a:pt x="0" y="0"/>
                </a:cubicBezTo>
                <a:close/>
              </a:path>
              <a:path w="6570918" h="5579082" stroke="0" extrusionOk="0">
                <a:moveTo>
                  <a:pt x="0" y="0"/>
                </a:moveTo>
                <a:cubicBezTo>
                  <a:pt x="278313" y="27288"/>
                  <a:pt x="431280" y="2299"/>
                  <a:pt x="591383" y="0"/>
                </a:cubicBezTo>
                <a:cubicBezTo>
                  <a:pt x="751486" y="-2299"/>
                  <a:pt x="864229" y="-10501"/>
                  <a:pt x="1051347" y="0"/>
                </a:cubicBezTo>
                <a:cubicBezTo>
                  <a:pt x="1238465" y="10501"/>
                  <a:pt x="1656622" y="-8810"/>
                  <a:pt x="1839857" y="0"/>
                </a:cubicBezTo>
                <a:cubicBezTo>
                  <a:pt x="2023092" y="8810"/>
                  <a:pt x="2169087" y="15350"/>
                  <a:pt x="2431240" y="0"/>
                </a:cubicBezTo>
                <a:cubicBezTo>
                  <a:pt x="2693393" y="-15350"/>
                  <a:pt x="2900257" y="27267"/>
                  <a:pt x="3022622" y="0"/>
                </a:cubicBezTo>
                <a:cubicBezTo>
                  <a:pt x="3144987" y="-27267"/>
                  <a:pt x="3447181" y="14689"/>
                  <a:pt x="3811132" y="0"/>
                </a:cubicBezTo>
                <a:cubicBezTo>
                  <a:pt x="4175083" y="-14689"/>
                  <a:pt x="4141184" y="1416"/>
                  <a:pt x="4336806" y="0"/>
                </a:cubicBezTo>
                <a:cubicBezTo>
                  <a:pt x="4532428" y="-1416"/>
                  <a:pt x="4953156" y="21134"/>
                  <a:pt x="5125316" y="0"/>
                </a:cubicBezTo>
                <a:cubicBezTo>
                  <a:pt x="5297476" y="-21134"/>
                  <a:pt x="5588322" y="-4504"/>
                  <a:pt x="5913826" y="0"/>
                </a:cubicBezTo>
                <a:cubicBezTo>
                  <a:pt x="6239330" y="4504"/>
                  <a:pt x="6420523" y="-5260"/>
                  <a:pt x="6570918" y="0"/>
                </a:cubicBezTo>
                <a:cubicBezTo>
                  <a:pt x="6591445" y="372376"/>
                  <a:pt x="6574842" y="632430"/>
                  <a:pt x="6570918" y="808967"/>
                </a:cubicBezTo>
                <a:cubicBezTo>
                  <a:pt x="6566994" y="985504"/>
                  <a:pt x="6590171" y="1307889"/>
                  <a:pt x="6570918" y="1562143"/>
                </a:cubicBezTo>
                <a:cubicBezTo>
                  <a:pt x="6551665" y="1816397"/>
                  <a:pt x="6555438" y="1963128"/>
                  <a:pt x="6570918" y="2092156"/>
                </a:cubicBezTo>
                <a:cubicBezTo>
                  <a:pt x="6586398" y="2221184"/>
                  <a:pt x="6566210" y="2620933"/>
                  <a:pt x="6570918" y="2789541"/>
                </a:cubicBezTo>
                <a:cubicBezTo>
                  <a:pt x="6575626" y="2958149"/>
                  <a:pt x="6544837" y="3183433"/>
                  <a:pt x="6570918" y="3486926"/>
                </a:cubicBezTo>
                <a:cubicBezTo>
                  <a:pt x="6596999" y="3790419"/>
                  <a:pt x="6605308" y="3845885"/>
                  <a:pt x="6570918" y="4184312"/>
                </a:cubicBezTo>
                <a:cubicBezTo>
                  <a:pt x="6536528" y="4522739"/>
                  <a:pt x="6608082" y="4624099"/>
                  <a:pt x="6570918" y="4937488"/>
                </a:cubicBezTo>
                <a:cubicBezTo>
                  <a:pt x="6533754" y="5250877"/>
                  <a:pt x="6586964" y="5431073"/>
                  <a:pt x="6570918" y="5579082"/>
                </a:cubicBezTo>
                <a:cubicBezTo>
                  <a:pt x="6289892" y="5586213"/>
                  <a:pt x="6205354" y="5547724"/>
                  <a:pt x="5848117" y="5579082"/>
                </a:cubicBezTo>
                <a:cubicBezTo>
                  <a:pt x="5490880" y="5610440"/>
                  <a:pt x="5430172" y="5600685"/>
                  <a:pt x="5322444" y="5579082"/>
                </a:cubicBezTo>
                <a:cubicBezTo>
                  <a:pt x="5214716" y="5557479"/>
                  <a:pt x="4791298" y="5604209"/>
                  <a:pt x="4533933" y="5579082"/>
                </a:cubicBezTo>
                <a:cubicBezTo>
                  <a:pt x="4276568" y="5553955"/>
                  <a:pt x="4194834" y="5592381"/>
                  <a:pt x="3876842" y="5579082"/>
                </a:cubicBezTo>
                <a:cubicBezTo>
                  <a:pt x="3558850" y="5565783"/>
                  <a:pt x="3592122" y="5581860"/>
                  <a:pt x="3351168" y="5579082"/>
                </a:cubicBezTo>
                <a:cubicBezTo>
                  <a:pt x="3110214" y="5576304"/>
                  <a:pt x="2934023" y="5584193"/>
                  <a:pt x="2694076" y="5579082"/>
                </a:cubicBezTo>
                <a:cubicBezTo>
                  <a:pt x="2454129" y="5573971"/>
                  <a:pt x="2428702" y="5591803"/>
                  <a:pt x="2234112" y="5579082"/>
                </a:cubicBezTo>
                <a:cubicBezTo>
                  <a:pt x="2039522" y="5566361"/>
                  <a:pt x="1981009" y="5601189"/>
                  <a:pt x="1774148" y="5579082"/>
                </a:cubicBezTo>
                <a:cubicBezTo>
                  <a:pt x="1567287" y="5556975"/>
                  <a:pt x="1275481" y="5606317"/>
                  <a:pt x="1117056" y="5579082"/>
                </a:cubicBezTo>
                <a:cubicBezTo>
                  <a:pt x="958631" y="5551847"/>
                  <a:pt x="755477" y="5572254"/>
                  <a:pt x="591383" y="5579082"/>
                </a:cubicBezTo>
                <a:cubicBezTo>
                  <a:pt x="427289" y="5585910"/>
                  <a:pt x="187330" y="5591515"/>
                  <a:pt x="0" y="5579082"/>
                </a:cubicBezTo>
                <a:cubicBezTo>
                  <a:pt x="-26479" y="5461734"/>
                  <a:pt x="-8007" y="5136203"/>
                  <a:pt x="0" y="4993278"/>
                </a:cubicBezTo>
                <a:cubicBezTo>
                  <a:pt x="8007" y="4850353"/>
                  <a:pt x="-866" y="4711104"/>
                  <a:pt x="0" y="4463266"/>
                </a:cubicBezTo>
                <a:cubicBezTo>
                  <a:pt x="866" y="4215428"/>
                  <a:pt x="32773" y="4051281"/>
                  <a:pt x="0" y="3710090"/>
                </a:cubicBezTo>
                <a:cubicBezTo>
                  <a:pt x="-32773" y="3368899"/>
                  <a:pt x="-4467" y="3247332"/>
                  <a:pt x="0" y="3124286"/>
                </a:cubicBezTo>
                <a:cubicBezTo>
                  <a:pt x="4467" y="3001240"/>
                  <a:pt x="-19954" y="2606861"/>
                  <a:pt x="0" y="2371110"/>
                </a:cubicBezTo>
                <a:cubicBezTo>
                  <a:pt x="19954" y="2135359"/>
                  <a:pt x="32823" y="1730214"/>
                  <a:pt x="0" y="1562143"/>
                </a:cubicBezTo>
                <a:cubicBezTo>
                  <a:pt x="-32823" y="1394072"/>
                  <a:pt x="31174" y="1196398"/>
                  <a:pt x="0" y="920549"/>
                </a:cubicBezTo>
                <a:cubicBezTo>
                  <a:pt x="-31174" y="644700"/>
                  <a:pt x="-12315" y="369594"/>
                  <a:pt x="0" y="0"/>
                </a:cubicBezTo>
                <a:close/>
              </a:path>
            </a:pathLst>
          </a:custGeom>
          <a:solidFill>
            <a:schemeClr val="tx1"/>
          </a:solidFill>
          <a:ln w="952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8241747-A16E-233F-D3A8-D58E90DFB71B}"/>
              </a:ext>
            </a:extLst>
          </p:cNvPr>
          <p:cNvSpPr>
            <a:spLocks noGrp="1"/>
          </p:cNvSpPr>
          <p:nvPr>
            <p:ph idx="1"/>
          </p:nvPr>
        </p:nvSpPr>
        <p:spPr>
          <a:xfrm>
            <a:off x="5326172" y="422787"/>
            <a:ext cx="5920671" cy="5308798"/>
          </a:xfrm>
        </p:spPr>
        <p:txBody>
          <a:bodyPr vert="horz" lIns="91440" tIns="45720" rIns="91440" bIns="45720" rtlCol="0" anchor="t">
            <a:normAutofit/>
          </a:bodyPr>
          <a:lstStyle/>
          <a:p>
            <a:pPr marL="0" indent="0">
              <a:buNone/>
            </a:pPr>
            <a:endParaRPr lang="en-US" sz="2000">
              <a:solidFill>
                <a:schemeClr val="bg1"/>
              </a:solidFill>
              <a:latin typeface="Times New Roman"/>
              <a:cs typeface="Times New Roman"/>
            </a:endParaRPr>
          </a:p>
          <a:p>
            <a:pPr marL="0" indent="0">
              <a:buNone/>
            </a:pPr>
            <a:r>
              <a:rPr lang="en-US" sz="2000">
                <a:solidFill>
                  <a:schemeClr val="bg1"/>
                </a:solidFill>
                <a:latin typeface="Times New Roman"/>
                <a:cs typeface="Times New Roman"/>
              </a:rPr>
              <a:t>It is used to classify data with linear decision boundary. It takes in input x, multiplies a weight vector θ. Then it uses the sigmoid function to get the probability of an input belonging to a class(fraud) in binary classification model. </a:t>
            </a:r>
            <a:endParaRPr lang="en-US">
              <a:solidFill>
                <a:schemeClr val="bg1"/>
              </a:solidFill>
            </a:endParaRPr>
          </a:p>
          <a:p>
            <a:pPr marL="0" indent="0">
              <a:buNone/>
            </a:pPr>
            <a:endParaRPr lang="en-US">
              <a:solidFill>
                <a:schemeClr val="bg1"/>
              </a:solidFill>
              <a:ea typeface="+mn-lt"/>
              <a:cs typeface="+mn-lt"/>
            </a:endParaRPr>
          </a:p>
          <a:p>
            <a:pPr marL="0" indent="0">
              <a:buNone/>
            </a:pPr>
            <a:endParaRPr lang="en-US">
              <a:solidFill>
                <a:schemeClr val="bg1"/>
              </a:solidFill>
            </a:endParaRPr>
          </a:p>
          <a:p>
            <a:pPr marL="0" indent="0">
              <a:buNone/>
            </a:pPr>
            <a:r>
              <a:rPr lang="en-US" sz="2000">
                <a:solidFill>
                  <a:schemeClr val="bg1"/>
                </a:solidFill>
                <a:latin typeface="Times New Roman"/>
                <a:cs typeface="Times New Roman"/>
              </a:rPr>
              <a:t>The model has a loss function</a:t>
            </a:r>
          </a:p>
          <a:p>
            <a:pPr marL="0" indent="0">
              <a:buNone/>
            </a:pPr>
            <a:r>
              <a:rPr lang="en-US" sz="2000">
                <a:solidFill>
                  <a:schemeClr val="bg1"/>
                </a:solidFill>
                <a:latin typeface="Times New Roman"/>
                <a:cs typeface="Times New Roman"/>
              </a:rPr>
              <a:t> </a:t>
            </a:r>
            <a:r>
              <a:rPr lang="en-US" sz="2000">
                <a:solidFill>
                  <a:schemeClr val="bg1"/>
                </a:solidFill>
                <a:latin typeface="Times New Roman"/>
                <a:ea typeface="+mn-lt"/>
                <a:cs typeface="+mn-lt"/>
              </a:rPr>
              <a:t>J(θ) = -1/m Σ </a:t>
            </a:r>
            <a:r>
              <a:rPr lang="en-US" sz="2000" err="1">
                <a:solidFill>
                  <a:schemeClr val="bg1"/>
                </a:solidFill>
                <a:latin typeface="Times New Roman"/>
                <a:ea typeface="+mn-lt"/>
                <a:cs typeface="+mn-lt"/>
              </a:rPr>
              <a:t>ylog</a:t>
            </a:r>
            <a:r>
              <a:rPr lang="en-US" sz="2000">
                <a:solidFill>
                  <a:schemeClr val="bg1"/>
                </a:solidFill>
                <a:latin typeface="Times New Roman"/>
                <a:ea typeface="+mn-lt"/>
                <a:cs typeface="+mn-lt"/>
              </a:rPr>
              <a:t>(y') + (1-y)log(1-y')</a:t>
            </a:r>
          </a:p>
        </p:txBody>
      </p:sp>
      <p:pic>
        <p:nvPicPr>
          <p:cNvPr id="4" name="Picture 5">
            <a:extLst>
              <a:ext uri="{FF2B5EF4-FFF2-40B4-BE49-F238E27FC236}">
                <a16:creationId xmlns:a16="http://schemas.microsoft.com/office/drawing/2014/main" id="{C8D94161-FCE8-0A5F-D3AE-71AE1CC84AC8}"/>
              </a:ext>
            </a:extLst>
          </p:cNvPr>
          <p:cNvPicPr>
            <a:picLocks noChangeAspect="1"/>
          </p:cNvPicPr>
          <p:nvPr/>
        </p:nvPicPr>
        <p:blipFill>
          <a:blip r:embed="rId3"/>
          <a:stretch>
            <a:fillRect/>
          </a:stretch>
        </p:blipFill>
        <p:spPr>
          <a:xfrm>
            <a:off x="6751018" y="2860490"/>
            <a:ext cx="2085975" cy="428625"/>
          </a:xfrm>
          <a:prstGeom prst="rect">
            <a:avLst/>
          </a:prstGeom>
        </p:spPr>
      </p:pic>
    </p:spTree>
    <p:extLst>
      <p:ext uri="{BB962C8B-B14F-4D97-AF65-F5344CB8AC3E}">
        <p14:creationId xmlns:p14="http://schemas.microsoft.com/office/powerpoint/2010/main" val="22169546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6585CB-FFE9-B1A0-286A-B1751CAA43CB}"/>
              </a:ext>
            </a:extLst>
          </p:cNvPr>
          <p:cNvSpPr>
            <a:spLocks noGrp="1"/>
          </p:cNvSpPr>
          <p:nvPr>
            <p:ph type="title"/>
          </p:nvPr>
        </p:nvSpPr>
        <p:spPr>
          <a:xfrm>
            <a:off x="635000" y="634029"/>
            <a:ext cx="10921640" cy="1314698"/>
          </a:xfrm>
        </p:spPr>
        <p:txBody>
          <a:bodyPr anchor="ctr">
            <a:normAutofit/>
          </a:bodyPr>
          <a:lstStyle/>
          <a:p>
            <a:pPr algn="ctr"/>
            <a:r>
              <a:rPr lang="en-US" sz="7200"/>
              <a:t>Support vector machines</a:t>
            </a:r>
          </a:p>
        </p:txBody>
      </p:sp>
      <p:sp>
        <p:nvSpPr>
          <p:cNvPr id="45"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Content Placeholder 108">
            <a:extLst>
              <a:ext uri="{FF2B5EF4-FFF2-40B4-BE49-F238E27FC236}">
                <a16:creationId xmlns:a16="http://schemas.microsoft.com/office/drawing/2014/main" id="{4295EDBF-1528-A0DC-7038-54CAAF4EB714}"/>
              </a:ext>
            </a:extLst>
          </p:cNvPr>
          <p:cNvSpPr>
            <a:spLocks noGrp="1"/>
          </p:cNvSpPr>
          <p:nvPr>
            <p:ph idx="1"/>
          </p:nvPr>
        </p:nvSpPr>
        <p:spPr>
          <a:xfrm>
            <a:off x="768016" y="2583426"/>
            <a:ext cx="10585784" cy="3580197"/>
          </a:xfrm>
        </p:spPr>
        <p:txBody>
          <a:bodyPr vert="horz" lIns="91440" tIns="45720" rIns="91440" bIns="45720" rtlCol="0" anchor="t">
            <a:normAutofit/>
          </a:bodyPr>
          <a:lstStyle/>
          <a:p>
            <a:pPr>
              <a:lnSpc>
                <a:spcPct val="100000"/>
              </a:lnSpc>
              <a:spcBef>
                <a:spcPts val="0"/>
              </a:spcBef>
              <a:buFont typeface="Arial"/>
              <a:buChar char="•"/>
            </a:pPr>
            <a:r>
              <a:rPr lang="en-US" sz="2000">
                <a:latin typeface="Times New Roman"/>
                <a:ea typeface="+mn-lt"/>
                <a:cs typeface="+mn-lt"/>
              </a:rPr>
              <a:t>SVMs are used to create hyperplanes that maximize the margin between the two classes.</a:t>
            </a:r>
          </a:p>
          <a:p>
            <a:pPr>
              <a:lnSpc>
                <a:spcPct val="100000"/>
              </a:lnSpc>
              <a:spcBef>
                <a:spcPts val="0"/>
              </a:spcBef>
              <a:buFont typeface="Arial"/>
              <a:buChar char="•"/>
            </a:pPr>
            <a:r>
              <a:rPr lang="en-US" sz="2000">
                <a:latin typeface="Times New Roman"/>
                <a:ea typeface="+mn-lt"/>
                <a:cs typeface="+mn-lt"/>
              </a:rPr>
              <a:t>To maximize the margins, we have to minimize ||w||. But since we have a soft margin, we minimize </a:t>
            </a:r>
          </a:p>
          <a:p>
            <a:pPr marL="0" indent="0">
              <a:lnSpc>
                <a:spcPct val="100000"/>
              </a:lnSpc>
              <a:spcBef>
                <a:spcPts val="0"/>
              </a:spcBef>
              <a:buNone/>
            </a:pPr>
            <a:endParaRPr lang="en-US" sz="2000">
              <a:latin typeface="Times New Roman"/>
              <a:ea typeface="+mn-lt"/>
              <a:cs typeface="+mn-lt"/>
            </a:endParaRPr>
          </a:p>
          <a:p>
            <a:pPr marL="0" indent="0">
              <a:lnSpc>
                <a:spcPct val="100000"/>
              </a:lnSpc>
              <a:spcBef>
                <a:spcPts val="0"/>
              </a:spcBef>
              <a:buNone/>
            </a:pPr>
            <a:r>
              <a:rPr lang="en-US" sz="2000">
                <a:latin typeface="Times New Roman"/>
                <a:ea typeface="+mn-lt"/>
                <a:cs typeface="+mn-lt"/>
              </a:rPr>
              <a:t>                    </a:t>
            </a:r>
          </a:p>
          <a:p>
            <a:pPr marL="0" indent="0">
              <a:lnSpc>
                <a:spcPct val="100000"/>
              </a:lnSpc>
              <a:spcBef>
                <a:spcPts val="0"/>
              </a:spcBef>
              <a:buNone/>
            </a:pPr>
            <a:endParaRPr lang="en-US" sz="2000">
              <a:latin typeface="Times New Roman"/>
              <a:ea typeface="+mn-lt"/>
              <a:cs typeface="+mn-lt"/>
            </a:endParaRPr>
          </a:p>
          <a:p>
            <a:pPr marL="0" indent="0">
              <a:lnSpc>
                <a:spcPct val="100000"/>
              </a:lnSpc>
              <a:spcBef>
                <a:spcPts val="0"/>
              </a:spcBef>
              <a:buNone/>
            </a:pPr>
            <a:endParaRPr lang="en-US" sz="2000">
              <a:latin typeface="Times New Roman"/>
              <a:ea typeface="+mn-lt"/>
              <a:cs typeface="+mn-lt"/>
            </a:endParaRPr>
          </a:p>
          <a:p>
            <a:pPr marL="457200" indent="-457200">
              <a:lnSpc>
                <a:spcPct val="100000"/>
              </a:lnSpc>
              <a:spcBef>
                <a:spcPts val="0"/>
              </a:spcBef>
            </a:pPr>
            <a:endParaRPr lang="en-US" sz="2000">
              <a:latin typeface="Times New Roman"/>
              <a:ea typeface="+mn-lt"/>
              <a:cs typeface="+mn-lt"/>
            </a:endParaRPr>
          </a:p>
          <a:p>
            <a:pPr marL="457200" indent="-457200">
              <a:lnSpc>
                <a:spcPct val="100000"/>
              </a:lnSpc>
              <a:spcBef>
                <a:spcPts val="0"/>
              </a:spcBef>
            </a:pPr>
            <a:endParaRPr lang="en-US" sz="2000">
              <a:latin typeface="Times New Roman"/>
              <a:ea typeface="+mn-lt"/>
              <a:cs typeface="+mn-lt"/>
            </a:endParaRPr>
          </a:p>
          <a:p>
            <a:pPr marL="457200" indent="-457200">
              <a:lnSpc>
                <a:spcPct val="100000"/>
              </a:lnSpc>
              <a:spcBef>
                <a:spcPts val="0"/>
              </a:spcBef>
            </a:pPr>
            <a:endParaRPr lang="en-US" sz="2000">
              <a:latin typeface="Times New Roman"/>
              <a:ea typeface="+mn-lt"/>
              <a:cs typeface="+mn-lt"/>
            </a:endParaRPr>
          </a:p>
          <a:p>
            <a:pPr marL="457200" indent="-457200">
              <a:lnSpc>
                <a:spcPct val="100000"/>
              </a:lnSpc>
              <a:spcBef>
                <a:spcPts val="0"/>
              </a:spcBef>
            </a:pPr>
            <a:r>
              <a:rPr lang="en-US" sz="2000">
                <a:latin typeface="Times New Roman"/>
                <a:ea typeface="+mn-lt"/>
                <a:cs typeface="+mn-lt"/>
              </a:rPr>
              <a:t>RBF kernels induced in support vector machines induce non-linearity in the decision boundary.</a:t>
            </a:r>
            <a:endParaRPr lang="en-US" sz="2000">
              <a:latin typeface="Times New Roman"/>
              <a:cs typeface="Times New Roman"/>
            </a:endParaRPr>
          </a:p>
          <a:p>
            <a:pPr>
              <a:lnSpc>
                <a:spcPct val="100000"/>
              </a:lnSpc>
              <a:spcBef>
                <a:spcPts val="0"/>
              </a:spcBef>
              <a:buFont typeface="Arial"/>
              <a:buChar char="•"/>
            </a:pPr>
            <a:r>
              <a:rPr lang="en-US" sz="2000">
                <a:latin typeface="Times New Roman"/>
                <a:ea typeface="+mn-lt"/>
                <a:cs typeface="+mn-lt"/>
              </a:rPr>
              <a:t>The kernel function for it: </a:t>
            </a:r>
          </a:p>
          <a:p>
            <a:pPr marL="0" indent="0">
              <a:buNone/>
            </a:pPr>
            <a:endParaRPr lang="en-US"/>
          </a:p>
        </p:txBody>
      </p:sp>
      <p:pic>
        <p:nvPicPr>
          <p:cNvPr id="110" name="Picture 110" descr="Text&#10;&#10;Description automatically generated">
            <a:extLst>
              <a:ext uri="{FF2B5EF4-FFF2-40B4-BE49-F238E27FC236}">
                <a16:creationId xmlns:a16="http://schemas.microsoft.com/office/drawing/2014/main" id="{7F11A887-96BD-70D8-3845-7EE287E9DB04}"/>
              </a:ext>
            </a:extLst>
          </p:cNvPr>
          <p:cNvPicPr>
            <a:picLocks noChangeAspect="1"/>
          </p:cNvPicPr>
          <p:nvPr/>
        </p:nvPicPr>
        <p:blipFill>
          <a:blip r:embed="rId2"/>
          <a:stretch>
            <a:fillRect/>
          </a:stretch>
        </p:blipFill>
        <p:spPr>
          <a:xfrm>
            <a:off x="3558873" y="3279088"/>
            <a:ext cx="3264568" cy="1074197"/>
          </a:xfrm>
          <a:prstGeom prst="rect">
            <a:avLst/>
          </a:prstGeom>
        </p:spPr>
      </p:pic>
      <p:pic>
        <p:nvPicPr>
          <p:cNvPr id="111" name="Picture 111" descr="Diagram&#10;&#10;Description automatically generated">
            <a:extLst>
              <a:ext uri="{FF2B5EF4-FFF2-40B4-BE49-F238E27FC236}">
                <a16:creationId xmlns:a16="http://schemas.microsoft.com/office/drawing/2014/main" id="{624A95FA-213A-26CF-3E7B-EFB3954F7D88}"/>
              </a:ext>
            </a:extLst>
          </p:cNvPr>
          <p:cNvPicPr>
            <a:picLocks noChangeAspect="1"/>
          </p:cNvPicPr>
          <p:nvPr/>
        </p:nvPicPr>
        <p:blipFill>
          <a:blip r:embed="rId3"/>
          <a:stretch>
            <a:fillRect/>
          </a:stretch>
        </p:blipFill>
        <p:spPr>
          <a:xfrm>
            <a:off x="3655556" y="5952074"/>
            <a:ext cx="3314700" cy="707134"/>
          </a:xfrm>
          <a:prstGeom prst="rect">
            <a:avLst/>
          </a:prstGeom>
        </p:spPr>
      </p:pic>
      <p:pic>
        <p:nvPicPr>
          <p:cNvPr id="3" name="Picture 3" descr="Chart&#10;&#10;Description automatically generated">
            <a:extLst>
              <a:ext uri="{FF2B5EF4-FFF2-40B4-BE49-F238E27FC236}">
                <a16:creationId xmlns:a16="http://schemas.microsoft.com/office/drawing/2014/main" id="{57EC5890-5171-5DCD-94CB-8150F1405FBB}"/>
              </a:ext>
            </a:extLst>
          </p:cNvPr>
          <p:cNvPicPr>
            <a:picLocks noChangeAspect="1"/>
          </p:cNvPicPr>
          <p:nvPr/>
        </p:nvPicPr>
        <p:blipFill>
          <a:blip r:embed="rId4"/>
          <a:stretch>
            <a:fillRect/>
          </a:stretch>
        </p:blipFill>
        <p:spPr>
          <a:xfrm>
            <a:off x="7291918" y="3340727"/>
            <a:ext cx="3445042" cy="2055371"/>
          </a:xfrm>
          <a:prstGeom prst="rect">
            <a:avLst/>
          </a:prstGeom>
        </p:spPr>
      </p:pic>
    </p:spTree>
    <p:extLst>
      <p:ext uri="{BB962C8B-B14F-4D97-AF65-F5344CB8AC3E}">
        <p14:creationId xmlns:p14="http://schemas.microsoft.com/office/powerpoint/2010/main" val="1925027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ABEDD2-DE2D-768F-1E51-A2C8EDAEDE27}"/>
              </a:ext>
            </a:extLst>
          </p:cNvPr>
          <p:cNvSpPr>
            <a:spLocks noGrp="1"/>
          </p:cNvSpPr>
          <p:nvPr>
            <p:ph type="title"/>
          </p:nvPr>
        </p:nvSpPr>
        <p:spPr>
          <a:xfrm>
            <a:off x="630936" y="640080"/>
            <a:ext cx="4818888" cy="1481328"/>
          </a:xfrm>
        </p:spPr>
        <p:txBody>
          <a:bodyPr anchor="b">
            <a:normAutofit/>
          </a:bodyPr>
          <a:lstStyle/>
          <a:p>
            <a:r>
              <a:rPr lang="en-US" sz="5600"/>
              <a:t>     Random FORests</a:t>
            </a:r>
          </a:p>
        </p:txBody>
      </p:sp>
      <p:sp>
        <p:nvSpPr>
          <p:cNvPr id="1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1CB0E3"/>
          </a:solidFill>
          <a:ln w="38100" cap="rnd">
            <a:solidFill>
              <a:srgbClr val="1CB0E3"/>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88F69FF-E79F-AE20-E845-AFFD48E8B749}"/>
              </a:ext>
            </a:extLst>
          </p:cNvPr>
          <p:cNvSpPr>
            <a:spLocks noGrp="1"/>
          </p:cNvSpPr>
          <p:nvPr>
            <p:ph idx="1"/>
          </p:nvPr>
        </p:nvSpPr>
        <p:spPr>
          <a:xfrm>
            <a:off x="630936" y="2660904"/>
            <a:ext cx="4818888" cy="3547872"/>
          </a:xfrm>
        </p:spPr>
        <p:txBody>
          <a:bodyPr vert="horz" lIns="91440" tIns="45720" rIns="91440" bIns="45720" rtlCol="0" anchor="t">
            <a:normAutofit/>
          </a:bodyPr>
          <a:lstStyle/>
          <a:p>
            <a:pPr>
              <a:lnSpc>
                <a:spcPct val="100000"/>
              </a:lnSpc>
            </a:pPr>
            <a:r>
              <a:rPr lang="en-US" sz="2200">
                <a:latin typeface="Times New Roman"/>
                <a:ea typeface="+mn-lt"/>
                <a:cs typeface="+mn-lt"/>
              </a:rPr>
              <a:t>Random forests or random decision forests is an ensemble learning method for classification, regression and other tasks that operates by constructing a multitude of decision trees at training time. For classification tasks, the output of the random forest is the class selected by most trees. </a:t>
            </a:r>
          </a:p>
          <a:p>
            <a:pPr>
              <a:lnSpc>
                <a:spcPct val="100000"/>
              </a:lnSpc>
            </a:pPr>
            <a:endParaRPr lang="en-US" sz="2200">
              <a:latin typeface="Times New Roman"/>
              <a:cs typeface="Times New Roman"/>
            </a:endParaRPr>
          </a:p>
        </p:txBody>
      </p:sp>
      <mc:AlternateContent xmlns:mc="http://schemas.openxmlformats.org/markup-compatibility/2006" xmlns:p14="http://schemas.microsoft.com/office/powerpoint/2010/main">
        <mc:Choice Requires="p14">
          <p:contentPart p14:bwMode="auto" r:id="rId2">
            <p14:nvContentPartPr>
              <p14:cNvPr id="20" name="Ink 19">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0" name="Ink 19">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4" name="Picture 5" descr="A picture containing diagram&#10;&#10;Description automatically generated">
            <a:extLst>
              <a:ext uri="{FF2B5EF4-FFF2-40B4-BE49-F238E27FC236}">
                <a16:creationId xmlns:a16="http://schemas.microsoft.com/office/drawing/2014/main" id="{703E4BF7-18B8-5AD4-E4A4-C6A5698347DD}"/>
              </a:ext>
            </a:extLst>
          </p:cNvPr>
          <p:cNvPicPr>
            <a:picLocks noChangeAspect="1"/>
          </p:cNvPicPr>
          <p:nvPr/>
        </p:nvPicPr>
        <p:blipFill>
          <a:blip r:embed="rId4"/>
          <a:stretch>
            <a:fillRect/>
          </a:stretch>
        </p:blipFill>
        <p:spPr>
          <a:xfrm>
            <a:off x="6701981" y="640080"/>
            <a:ext cx="4253102" cy="5577840"/>
          </a:xfrm>
          <a:prstGeom prst="rect">
            <a:avLst/>
          </a:prstGeom>
        </p:spPr>
      </p:pic>
    </p:spTree>
    <p:extLst>
      <p:ext uri="{BB962C8B-B14F-4D97-AF65-F5344CB8AC3E}">
        <p14:creationId xmlns:p14="http://schemas.microsoft.com/office/powerpoint/2010/main" val="3584075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454A5-85F4-E2CE-0188-88EDB3A96425}"/>
              </a:ext>
            </a:extLst>
          </p:cNvPr>
          <p:cNvSpPr>
            <a:spLocks noGrp="1"/>
          </p:cNvSpPr>
          <p:nvPr>
            <p:ph type="title"/>
          </p:nvPr>
        </p:nvSpPr>
        <p:spPr/>
        <p:txBody>
          <a:bodyPr/>
          <a:lstStyle/>
          <a:p>
            <a:r>
              <a:rPr lang="en-US"/>
              <a:t>                        Naïve BAYES</a:t>
            </a:r>
          </a:p>
        </p:txBody>
      </p:sp>
      <p:sp>
        <p:nvSpPr>
          <p:cNvPr id="3" name="Content Placeholder 2">
            <a:extLst>
              <a:ext uri="{FF2B5EF4-FFF2-40B4-BE49-F238E27FC236}">
                <a16:creationId xmlns:a16="http://schemas.microsoft.com/office/drawing/2014/main" id="{1080F8AE-324C-06A1-1D9E-8CDE0011804C}"/>
              </a:ext>
            </a:extLst>
          </p:cNvPr>
          <p:cNvSpPr>
            <a:spLocks noGrp="1"/>
          </p:cNvSpPr>
          <p:nvPr>
            <p:ph idx="1"/>
          </p:nvPr>
        </p:nvSpPr>
        <p:spPr/>
        <p:txBody>
          <a:bodyPr vert="horz" lIns="91440" tIns="45720" rIns="91440" bIns="45720" rtlCol="0" anchor="t">
            <a:normAutofit/>
          </a:bodyPr>
          <a:lstStyle/>
          <a:p>
            <a:r>
              <a:rPr lang="en-US" sz="2000">
                <a:latin typeface="Times New Roman"/>
                <a:ea typeface="+mn-lt"/>
                <a:cs typeface="+mn-lt"/>
              </a:rPr>
              <a:t>Naïve Bayes is a supervised machine learning algorithm for both classification and regression that works on the concept of naïvetés (independence of attributes) and on the principle of conditional probability defined by Bayes’ theorem.</a:t>
            </a:r>
            <a:endParaRPr lang="en-US" sz="2000">
              <a:latin typeface="Times New Roman"/>
              <a:ea typeface="+mn-lt"/>
              <a:cs typeface="Times New Roman"/>
            </a:endParaRPr>
          </a:p>
          <a:p>
            <a:r>
              <a:rPr lang="en-US" sz="2000">
                <a:latin typeface="Times New Roman"/>
                <a:ea typeface="+mn-lt"/>
                <a:cs typeface="+mn-lt"/>
              </a:rPr>
              <a:t> Our goal is to determine the likelihood of a label given a set of observed features. This probability is written as P (L | features).We can describe this in terms of more directly calculable values by using Bayes’ theorem:</a:t>
            </a:r>
            <a:br>
              <a:rPr lang="en-US" sz="2000">
                <a:latin typeface="Times New Roman"/>
                <a:ea typeface="+mn-lt"/>
                <a:cs typeface="+mn-lt"/>
              </a:rPr>
            </a:br>
            <a:r>
              <a:rPr lang="en-US" sz="2000">
                <a:latin typeface="Times New Roman"/>
                <a:ea typeface="+mn-lt"/>
                <a:cs typeface="+mn-lt"/>
              </a:rPr>
              <a:t>P (L | features) = P (features | L)P (L) / P (features)</a:t>
            </a:r>
            <a:br>
              <a:rPr lang="en-US" sz="2000">
                <a:latin typeface="Times New Roman"/>
                <a:ea typeface="+mn-lt"/>
                <a:cs typeface="+mn-lt"/>
              </a:rPr>
            </a:br>
            <a:r>
              <a:rPr lang="en-US" sz="2000">
                <a:latin typeface="Times New Roman"/>
                <a:ea typeface="+mn-lt"/>
                <a:cs typeface="+mn-lt"/>
              </a:rPr>
              <a:t>If we are trying to decide between two labels—let’s call them L1 and L2,we compare P (L1 | features) and P (L2 | features)</a:t>
            </a:r>
            <a:endParaRPr lang="en-US" sz="2000">
              <a:latin typeface="Times New Roman"/>
              <a:cs typeface="Times New Roman"/>
            </a:endParaRPr>
          </a:p>
        </p:txBody>
      </p:sp>
    </p:spTree>
    <p:extLst>
      <p:ext uri="{BB962C8B-B14F-4D97-AF65-F5344CB8AC3E}">
        <p14:creationId xmlns:p14="http://schemas.microsoft.com/office/powerpoint/2010/main" val="2810097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1"/>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B6F95B07-EC4A-3D41-53A2-483B5BA40110}"/>
              </a:ext>
            </a:extLst>
          </p:cNvPr>
          <p:cNvSpPr>
            <a:spLocks noGrp="1"/>
          </p:cNvSpPr>
          <p:nvPr>
            <p:ph type="title"/>
          </p:nvPr>
        </p:nvSpPr>
        <p:spPr>
          <a:xfrm>
            <a:off x="841246" y="673770"/>
            <a:ext cx="3644489" cy="2414488"/>
          </a:xfrm>
        </p:spPr>
        <p:txBody>
          <a:bodyPr anchor="t">
            <a:normAutofit/>
          </a:bodyPr>
          <a:lstStyle/>
          <a:p>
            <a:pPr>
              <a:lnSpc>
                <a:spcPct val="90000"/>
              </a:lnSpc>
            </a:pPr>
            <a:r>
              <a:rPr lang="en-US" sz="4600">
                <a:solidFill>
                  <a:schemeClr val="bg1"/>
                </a:solidFill>
              </a:rPr>
              <a:t>               GraDIENT BOOST DECISION TREES</a:t>
            </a:r>
          </a:p>
        </p:txBody>
      </p:sp>
      <p:sp>
        <p:nvSpPr>
          <p:cNvPr id="3" name="Content Placeholder 2">
            <a:extLst>
              <a:ext uri="{FF2B5EF4-FFF2-40B4-BE49-F238E27FC236}">
                <a16:creationId xmlns:a16="http://schemas.microsoft.com/office/drawing/2014/main" id="{E66E777B-EEF8-790B-ADB7-272CCACCCB6B}"/>
              </a:ext>
            </a:extLst>
          </p:cNvPr>
          <p:cNvSpPr>
            <a:spLocks noGrp="1"/>
          </p:cNvSpPr>
          <p:nvPr>
            <p:ph idx="1"/>
          </p:nvPr>
        </p:nvSpPr>
        <p:spPr>
          <a:xfrm>
            <a:off x="6095999" y="882315"/>
            <a:ext cx="5254754" cy="5294647"/>
          </a:xfrm>
        </p:spPr>
        <p:txBody>
          <a:bodyPr vert="horz" lIns="91440" tIns="45720" rIns="91440" bIns="45720" rtlCol="0">
            <a:normAutofit/>
          </a:bodyPr>
          <a:lstStyle/>
          <a:p>
            <a:pPr>
              <a:lnSpc>
                <a:spcPct val="100000"/>
              </a:lnSpc>
            </a:pPr>
            <a:r>
              <a:rPr lang="en-US">
                <a:latin typeface="Times New Roman"/>
                <a:ea typeface="+mn-lt"/>
                <a:cs typeface="+mn-lt"/>
              </a:rPr>
              <a:t>Gradient boosting decision trees merge a number of weak learners into a single strong learner.</a:t>
            </a:r>
            <a:br>
              <a:rPr lang="en-US">
                <a:latin typeface="Times New Roman"/>
                <a:ea typeface="+mn-lt"/>
                <a:cs typeface="+mn-lt"/>
              </a:rPr>
            </a:br>
            <a:r>
              <a:rPr lang="en-US">
                <a:latin typeface="Times New Roman"/>
                <a:ea typeface="+mn-lt"/>
                <a:cs typeface="+mn-lt"/>
              </a:rPr>
              <a:t>Individual decision trees are the weak learners in this situation. The trees are connected in sequence, with each tree attempting to reduce the mistake of the one before it</a:t>
            </a:r>
          </a:p>
          <a:p>
            <a:pPr marL="0" indent="0">
              <a:lnSpc>
                <a:spcPct val="100000"/>
              </a:lnSpc>
              <a:buNone/>
            </a:pPr>
            <a:br>
              <a:rPr lang="en-US"/>
            </a:br>
            <a:endParaRPr lang="en-US"/>
          </a:p>
          <a:p>
            <a:pPr>
              <a:lnSpc>
                <a:spcPct val="100000"/>
              </a:lnSpc>
            </a:pPr>
            <a:endParaRPr lang="en-US"/>
          </a:p>
        </p:txBody>
      </p:sp>
    </p:spTree>
    <p:extLst>
      <p:ext uri="{BB962C8B-B14F-4D97-AF65-F5344CB8AC3E}">
        <p14:creationId xmlns:p14="http://schemas.microsoft.com/office/powerpoint/2010/main" val="3275810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B7BAAE-D9BF-5E19-717B-D9F45E12D3D5}"/>
              </a:ext>
            </a:extLst>
          </p:cNvPr>
          <p:cNvSpPr>
            <a:spLocks noGrp="1"/>
          </p:cNvSpPr>
          <p:nvPr>
            <p:ph type="title"/>
          </p:nvPr>
        </p:nvSpPr>
        <p:spPr>
          <a:xfrm>
            <a:off x="576072" y="238539"/>
            <a:ext cx="11018520" cy="1434415"/>
          </a:xfrm>
        </p:spPr>
        <p:txBody>
          <a:bodyPr anchor="b">
            <a:normAutofit/>
          </a:bodyPr>
          <a:lstStyle/>
          <a:p>
            <a:r>
              <a:rPr lang="en-US" sz="7200"/>
              <a:t>                 MuLTILAYER PERCEPTRON</a:t>
            </a:r>
          </a:p>
        </p:txBody>
      </p:sp>
      <p:sp>
        <p:nvSpPr>
          <p:cNvPr id="12"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661BC44-AFA5-1E2D-688C-EBB0D83DA591}"/>
              </a:ext>
            </a:extLst>
          </p:cNvPr>
          <p:cNvSpPr>
            <a:spLocks noGrp="1"/>
          </p:cNvSpPr>
          <p:nvPr>
            <p:ph idx="1"/>
          </p:nvPr>
        </p:nvSpPr>
        <p:spPr>
          <a:xfrm>
            <a:off x="572493" y="2071316"/>
            <a:ext cx="6713552" cy="4119172"/>
          </a:xfrm>
        </p:spPr>
        <p:txBody>
          <a:bodyPr vert="horz" lIns="91440" tIns="45720" rIns="91440" bIns="45720" rtlCol="0" anchor="t">
            <a:normAutofit/>
          </a:bodyPr>
          <a:lstStyle/>
          <a:p>
            <a:pPr>
              <a:lnSpc>
                <a:spcPct val="100000"/>
              </a:lnSpc>
            </a:pPr>
            <a:r>
              <a:rPr lang="en-US" sz="2400">
                <a:latin typeface="Times New Roman"/>
                <a:ea typeface="+mn-lt"/>
                <a:cs typeface="+mn-lt"/>
              </a:rPr>
              <a:t>Multi layer perceptron is a feedforward neural network that takes a set of input and produces a set of outputs. It uses gradient descent using </a:t>
            </a:r>
            <a:r>
              <a:rPr lang="en-US" sz="2400" err="1">
                <a:latin typeface="Times New Roman"/>
                <a:ea typeface="+mn-lt"/>
                <a:cs typeface="+mn-lt"/>
              </a:rPr>
              <a:t>adam</a:t>
            </a:r>
            <a:r>
              <a:rPr lang="en-US" sz="2400">
                <a:latin typeface="Times New Roman"/>
                <a:ea typeface="+mn-lt"/>
                <a:cs typeface="+mn-lt"/>
              </a:rPr>
              <a:t> optimizer and cross entropy loss to refine the output. It improves the output with every epoch(a forward pass and a backward pass) and reduces the gap between the actual and predicted output.</a:t>
            </a:r>
          </a:p>
          <a:p>
            <a:pPr marL="0" indent="0">
              <a:lnSpc>
                <a:spcPct val="100000"/>
              </a:lnSpc>
              <a:buNone/>
            </a:pPr>
            <a:endParaRPr lang="en-US">
              <a:latin typeface="Times New Roman"/>
              <a:cs typeface="Times New Roman"/>
            </a:endParaRPr>
          </a:p>
        </p:txBody>
      </p:sp>
      <p:pic>
        <p:nvPicPr>
          <p:cNvPr id="5" name="Picture 5" descr="Diagram&#10;&#10;Description automatically generated">
            <a:extLst>
              <a:ext uri="{FF2B5EF4-FFF2-40B4-BE49-F238E27FC236}">
                <a16:creationId xmlns:a16="http://schemas.microsoft.com/office/drawing/2014/main" id="{7CB83E70-5AAB-54D7-7FF3-BAA0D99D1A72}"/>
              </a:ext>
            </a:extLst>
          </p:cNvPr>
          <p:cNvPicPr>
            <a:picLocks noChangeAspect="1"/>
          </p:cNvPicPr>
          <p:nvPr/>
        </p:nvPicPr>
        <p:blipFill rotWithShape="1">
          <a:blip r:embed="rId2"/>
          <a:srcRect l="305" r="-3" b="-3"/>
          <a:stretch/>
        </p:blipFill>
        <p:spPr>
          <a:xfrm>
            <a:off x="7675658" y="2093976"/>
            <a:ext cx="3941064" cy="4096512"/>
          </a:xfrm>
          <a:prstGeom prst="rect">
            <a:avLst/>
          </a:prstGeom>
        </p:spPr>
      </p:pic>
    </p:spTree>
    <p:extLst>
      <p:ext uri="{BB962C8B-B14F-4D97-AF65-F5344CB8AC3E}">
        <p14:creationId xmlns:p14="http://schemas.microsoft.com/office/powerpoint/2010/main" val="1506732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1"/>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BE74CBCB-4E39-EF8B-D98B-4DD821B024F9}"/>
              </a:ext>
            </a:extLst>
          </p:cNvPr>
          <p:cNvSpPr>
            <a:spLocks noGrp="1"/>
          </p:cNvSpPr>
          <p:nvPr>
            <p:ph type="title"/>
          </p:nvPr>
        </p:nvSpPr>
        <p:spPr>
          <a:xfrm>
            <a:off x="841246" y="673770"/>
            <a:ext cx="3644489" cy="2414488"/>
          </a:xfrm>
        </p:spPr>
        <p:txBody>
          <a:bodyPr anchor="t">
            <a:normAutofit fontScale="90000"/>
          </a:bodyPr>
          <a:lstStyle/>
          <a:p>
            <a:br>
              <a:rPr lang="en-US" sz="6600"/>
            </a:br>
            <a:r>
              <a:rPr lang="en-US" sz="6600" err="1">
                <a:ea typeface="+mj-lt"/>
                <a:cs typeface="+mj-lt"/>
              </a:rPr>
              <a:t>A.Dataset</a:t>
            </a:r>
            <a:r>
              <a:rPr lang="en-US" sz="6600">
                <a:ea typeface="+mj-lt"/>
                <a:cs typeface="+mj-lt"/>
              </a:rPr>
              <a:t> split strategy</a:t>
            </a:r>
            <a:endParaRPr lang="en-US" sz="6600">
              <a:solidFill>
                <a:schemeClr val="bg1"/>
              </a:solidFill>
            </a:endParaRPr>
          </a:p>
        </p:txBody>
      </p:sp>
      <p:sp>
        <p:nvSpPr>
          <p:cNvPr id="3" name="Content Placeholder 2">
            <a:extLst>
              <a:ext uri="{FF2B5EF4-FFF2-40B4-BE49-F238E27FC236}">
                <a16:creationId xmlns:a16="http://schemas.microsoft.com/office/drawing/2014/main" id="{D597F2E4-FC3F-21B5-9F33-AD5C2D79513B}"/>
              </a:ext>
            </a:extLst>
          </p:cNvPr>
          <p:cNvSpPr>
            <a:spLocks noGrp="1"/>
          </p:cNvSpPr>
          <p:nvPr>
            <p:ph idx="1"/>
          </p:nvPr>
        </p:nvSpPr>
        <p:spPr>
          <a:xfrm>
            <a:off x="5810249" y="137634"/>
            <a:ext cx="5540504" cy="6039328"/>
          </a:xfrm>
        </p:spPr>
        <p:txBody>
          <a:bodyPr vert="horz" lIns="91440" tIns="45720" rIns="91440" bIns="45720" rtlCol="0" anchor="t">
            <a:normAutofit/>
          </a:bodyPr>
          <a:lstStyle/>
          <a:p>
            <a:pPr marL="457200" indent="-457200"/>
            <a:r>
              <a:rPr lang="en-US" sz="2000">
                <a:latin typeface="Times New Roman"/>
                <a:ea typeface="+mn-lt"/>
                <a:cs typeface="+mn-lt"/>
              </a:rPr>
              <a:t>We divide our dataset based on different transaction types</a:t>
            </a:r>
            <a:br>
              <a:rPr lang="en-US" sz="2000">
                <a:latin typeface="Times New Roman"/>
                <a:ea typeface="+mn-lt"/>
                <a:cs typeface="+mn-lt"/>
              </a:rPr>
            </a:br>
            <a:r>
              <a:rPr lang="en-US" sz="2000">
                <a:latin typeface="Times New Roman"/>
                <a:ea typeface="+mn-lt"/>
                <a:cs typeface="+mn-lt"/>
              </a:rPr>
              <a:t>described in dataset section. </a:t>
            </a:r>
          </a:p>
          <a:p>
            <a:pPr marL="457200" indent="-457200"/>
            <a:r>
              <a:rPr lang="en-US" sz="2000">
                <a:latin typeface="Times New Roman"/>
                <a:ea typeface="+mn-lt"/>
                <a:cs typeface="+mn-lt"/>
              </a:rPr>
              <a:t>In particular, we use TRANSFER and CASH OUT transactions for our experiments since</a:t>
            </a:r>
            <a:br>
              <a:rPr lang="en-US" sz="2000">
                <a:latin typeface="Times New Roman"/>
                <a:ea typeface="+mn-lt"/>
                <a:cs typeface="+mn-lt"/>
              </a:rPr>
            </a:br>
            <a:r>
              <a:rPr lang="en-US" sz="2000">
                <a:latin typeface="Times New Roman"/>
                <a:ea typeface="+mn-lt"/>
                <a:cs typeface="+mn-lt"/>
              </a:rPr>
              <a:t>they contain fraud transactions.</a:t>
            </a:r>
          </a:p>
          <a:p>
            <a:pPr marL="457200" indent="-457200"/>
            <a:r>
              <a:rPr lang="en-US" sz="2000">
                <a:latin typeface="Times New Roman"/>
                <a:ea typeface="+mn-lt"/>
                <a:cs typeface="+mn-lt"/>
              </a:rPr>
              <a:t> For both types, we divide respective datasets into three splits - 70 percent for training,15 percent for CV and 15 percent for testing purposes.</a:t>
            </a:r>
          </a:p>
          <a:p>
            <a:pPr marL="457200" indent="-457200"/>
            <a:r>
              <a:rPr lang="en-US" sz="2000">
                <a:latin typeface="Times New Roman"/>
                <a:ea typeface="+mn-lt"/>
                <a:cs typeface="+mn-lt"/>
              </a:rPr>
              <a:t>We use stratified sampling in creating train/CV/test splits.</a:t>
            </a:r>
            <a:br>
              <a:rPr lang="en-US" sz="2000">
                <a:latin typeface="Times New Roman"/>
                <a:ea typeface="+mn-lt"/>
                <a:cs typeface="+mn-lt"/>
              </a:rPr>
            </a:br>
            <a:r>
              <a:rPr lang="en-US" sz="2000">
                <a:latin typeface="Times New Roman"/>
                <a:ea typeface="+mn-lt"/>
                <a:cs typeface="+mn-lt"/>
              </a:rPr>
              <a:t>Stratified sampling allows us to maintain the same proportion of each class in a split as in the original dataset.</a:t>
            </a:r>
            <a:r>
              <a:rPr lang="en-US">
                <a:ea typeface="+mn-lt"/>
                <a:cs typeface="+mn-lt"/>
              </a:rPr>
              <a:t> </a:t>
            </a:r>
          </a:p>
          <a:p>
            <a:endParaRPr lang="en-US">
              <a:ea typeface="+mn-lt"/>
              <a:cs typeface="+mn-lt"/>
            </a:endParaRPr>
          </a:p>
        </p:txBody>
      </p:sp>
    </p:spTree>
    <p:extLst>
      <p:ext uri="{BB962C8B-B14F-4D97-AF65-F5344CB8AC3E}">
        <p14:creationId xmlns:p14="http://schemas.microsoft.com/office/powerpoint/2010/main" val="1824549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ED762C-E862-1A3D-E960-35AD514D693A}"/>
              </a:ext>
            </a:extLst>
          </p:cNvPr>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pPr>
            <a:r>
              <a:rPr lang="en-US" sz="6600"/>
              <a:t>B.MODEL TRAINING AND TUNING</a:t>
            </a:r>
          </a:p>
        </p:txBody>
      </p:sp>
      <p:sp>
        <p:nvSpPr>
          <p:cNvPr id="38"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CB5436"/>
          </a:solidFill>
          <a:ln w="38100" cap="rnd">
            <a:solidFill>
              <a:srgbClr val="CB543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9F1CBDA-C313-67A0-D5D8-C966720041B9}"/>
              </a:ext>
            </a:extLst>
          </p:cNvPr>
          <p:cNvSpPr txBox="1"/>
          <p:nvPr/>
        </p:nvSpPr>
        <p:spPr>
          <a:xfrm>
            <a:off x="813261" y="2872899"/>
            <a:ext cx="4070408" cy="425584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28600">
              <a:lnSpc>
                <a:spcPct val="110000"/>
              </a:lnSpc>
              <a:spcBef>
                <a:spcPts val="1000"/>
              </a:spcBef>
              <a:buFont typeface="Arial" panose="020B0604020202020204" pitchFamily="34" charset="0"/>
              <a:buChar char="•"/>
            </a:pPr>
            <a:r>
              <a:rPr lang="en-US" sz="2000">
                <a:latin typeface="Times New Roman"/>
                <a:cs typeface="Times New Roman"/>
              </a:rPr>
              <a:t>In this system, it is more important to detect a fraud than a false positive. That is, we penalize the misclassifications more. We therefore assign more weights to a fraud than a non-fraud to also counter the data imbalance. For each model we choose weights which give us highest fraud recall with false positives less than 1% in cross validation.</a:t>
            </a:r>
          </a:p>
          <a:p>
            <a:pPr indent="-228600">
              <a:lnSpc>
                <a:spcPct val="110000"/>
              </a:lnSpc>
              <a:buFont typeface="Arial" panose="020B0604020202020204" pitchFamily="34" charset="0"/>
              <a:buChar char="•"/>
            </a:pPr>
            <a:endParaRPr lang="en-US" sz="2400"/>
          </a:p>
        </p:txBody>
      </p:sp>
      <p:pic>
        <p:nvPicPr>
          <p:cNvPr id="5" name="Picture 4" descr="Hand with red strings">
            <a:extLst>
              <a:ext uri="{FF2B5EF4-FFF2-40B4-BE49-F238E27FC236}">
                <a16:creationId xmlns:a16="http://schemas.microsoft.com/office/drawing/2014/main" id="{D47E6026-6F80-A01F-6103-4B4F0EAB71AE}"/>
              </a:ext>
            </a:extLst>
          </p:cNvPr>
          <p:cNvPicPr>
            <a:picLocks noChangeAspect="1"/>
          </p:cNvPicPr>
          <p:nvPr/>
        </p:nvPicPr>
        <p:blipFill rotWithShape="1">
          <a:blip r:embed="rId2"/>
          <a:srcRect l="17307" r="1574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59531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7188-48A9-4385-6DCD-F28482D3C8CE}"/>
              </a:ext>
            </a:extLst>
          </p:cNvPr>
          <p:cNvSpPr>
            <a:spLocks noGrp="1"/>
          </p:cNvSpPr>
          <p:nvPr>
            <p:ph type="title"/>
          </p:nvPr>
        </p:nvSpPr>
        <p:spPr/>
        <p:txBody>
          <a:bodyPr/>
          <a:lstStyle/>
          <a:p>
            <a:r>
              <a:rPr lang="en-US"/>
              <a:t>PERFORMANCE EVALUATION</a:t>
            </a:r>
          </a:p>
        </p:txBody>
      </p:sp>
      <p:sp>
        <p:nvSpPr>
          <p:cNvPr id="6" name="Content Placeholder 5">
            <a:extLst>
              <a:ext uri="{FF2B5EF4-FFF2-40B4-BE49-F238E27FC236}">
                <a16:creationId xmlns:a16="http://schemas.microsoft.com/office/drawing/2014/main" id="{1932FED4-43A5-0503-6232-907D3324E457}"/>
              </a:ext>
            </a:extLst>
          </p:cNvPr>
          <p:cNvSpPr>
            <a:spLocks noGrp="1"/>
          </p:cNvSpPr>
          <p:nvPr>
            <p:ph idx="1"/>
          </p:nvPr>
        </p:nvSpPr>
        <p:spPr/>
        <p:txBody>
          <a:bodyPr vert="horz" lIns="91440" tIns="45720" rIns="91440" bIns="45720" rtlCol="0" anchor="t">
            <a:noAutofit/>
          </a:bodyPr>
          <a:lstStyle/>
          <a:p>
            <a:r>
              <a:rPr lang="en-US" sz="2000">
                <a:latin typeface="Times New Roman"/>
                <a:ea typeface="+mn-lt"/>
                <a:cs typeface="+mn-lt"/>
              </a:rPr>
              <a:t>The confusion matrix’s output serves as the primary analytical tool for the vast majority of machine learning classifiers. True Positive (TP), the correctly classified fraudulent cases, False Negative(FN), the incorrectly classified legitimate observations, False Positive (FP), the incorrectly classified legitimate transactions, and True Negative (TN), the correctly classified legitimate observations.</a:t>
            </a:r>
            <a:endParaRPr lang="en-US" sz="2000">
              <a:latin typeface="Times New Roman"/>
              <a:ea typeface="+mn-lt"/>
              <a:cs typeface="Times New Roman"/>
            </a:endParaRPr>
          </a:p>
          <a:p>
            <a:r>
              <a:rPr lang="en-US" sz="2000">
                <a:latin typeface="Times New Roman"/>
                <a:ea typeface="+mn-lt"/>
                <a:cs typeface="+mn-lt"/>
              </a:rPr>
              <a:t>Precision is the ratio of correctly predicted positive occurrences to the total of predicted</a:t>
            </a:r>
            <a:br>
              <a:rPr lang="en-US" sz="2000">
                <a:latin typeface="Times New Roman"/>
                <a:ea typeface="+mn-lt"/>
                <a:cs typeface="+mn-lt"/>
              </a:rPr>
            </a:br>
            <a:r>
              <a:rPr lang="en-US" sz="2000">
                <a:latin typeface="Times New Roman"/>
                <a:ea typeface="+mn-lt"/>
                <a:cs typeface="+mn-lt"/>
              </a:rPr>
              <a:t>positive observations. It is written mathematically as</a:t>
            </a:r>
            <a:br>
              <a:rPr lang="en-US" sz="2000">
                <a:latin typeface="Times New Roman"/>
                <a:ea typeface="+mn-lt"/>
                <a:cs typeface="+mn-lt"/>
              </a:rPr>
            </a:br>
            <a:r>
              <a:rPr lang="en-US" sz="2000">
                <a:latin typeface="Times New Roman"/>
                <a:ea typeface="+mn-lt"/>
                <a:cs typeface="+mn-lt"/>
              </a:rPr>
              <a:t>Precision = T P/T P + F P</a:t>
            </a:r>
            <a:endParaRPr lang="en-US" sz="2000">
              <a:latin typeface="Times New Roman"/>
              <a:ea typeface="+mn-lt"/>
              <a:cs typeface="Times New Roman"/>
            </a:endParaRPr>
          </a:p>
          <a:p>
            <a:r>
              <a:rPr lang="en-US" sz="2000">
                <a:latin typeface="Times New Roman"/>
                <a:ea typeface="+mn-lt"/>
                <a:cs typeface="+mn-lt"/>
              </a:rPr>
              <a:t>Recall is also the ratio of true positives to the total of true positives and false negatives. It</a:t>
            </a:r>
            <a:br>
              <a:rPr lang="en-US" sz="2000">
                <a:latin typeface="Times New Roman"/>
                <a:ea typeface="+mn-lt"/>
                <a:cs typeface="+mn-lt"/>
              </a:rPr>
            </a:br>
            <a:r>
              <a:rPr lang="en-US" sz="2000">
                <a:latin typeface="Times New Roman"/>
                <a:ea typeface="+mn-lt"/>
                <a:cs typeface="+mn-lt"/>
              </a:rPr>
              <a:t>is given mathematically by</a:t>
            </a:r>
            <a:br>
              <a:rPr lang="en-US" sz="2000">
                <a:latin typeface="Times New Roman"/>
                <a:ea typeface="+mn-lt"/>
                <a:cs typeface="+mn-lt"/>
              </a:rPr>
            </a:br>
            <a:r>
              <a:rPr lang="en-US" sz="2000">
                <a:latin typeface="Times New Roman"/>
                <a:ea typeface="+mn-lt"/>
                <a:cs typeface="+mn-lt"/>
              </a:rPr>
              <a:t>Recall = T P/T P + F N</a:t>
            </a:r>
            <a:br>
              <a:rPr lang="en-US" sz="2000">
                <a:latin typeface="Times New Roman"/>
                <a:ea typeface="+mn-lt"/>
                <a:cs typeface="+mn-lt"/>
              </a:rPr>
            </a:br>
            <a:endParaRPr lang="en-US" sz="2000">
              <a:latin typeface="Times New Roman"/>
              <a:cs typeface="Times New Roman"/>
            </a:endParaRPr>
          </a:p>
        </p:txBody>
      </p:sp>
    </p:spTree>
    <p:extLst>
      <p:ext uri="{BB962C8B-B14F-4D97-AF65-F5344CB8AC3E}">
        <p14:creationId xmlns:p14="http://schemas.microsoft.com/office/powerpoint/2010/main" val="1695807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1"/>
          </a:solidFill>
          <a:ln w="8199"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6763AC82-D083-9912-5DB9-5E7D313CE103}"/>
              </a:ext>
            </a:extLst>
          </p:cNvPr>
          <p:cNvSpPr>
            <a:spLocks noGrp="1"/>
          </p:cNvSpPr>
          <p:nvPr>
            <p:ph idx="1"/>
          </p:nvPr>
        </p:nvSpPr>
        <p:spPr>
          <a:xfrm>
            <a:off x="838200" y="2586789"/>
            <a:ext cx="10515600" cy="3590174"/>
          </a:xfrm>
        </p:spPr>
        <p:txBody>
          <a:bodyPr vert="horz" lIns="91440" tIns="45720" rIns="91440" bIns="45720" rtlCol="0">
            <a:normAutofit/>
          </a:bodyPr>
          <a:lstStyle/>
          <a:p>
            <a:r>
              <a:rPr lang="en-US" sz="2600">
                <a:latin typeface="Times New Roman"/>
                <a:cs typeface="Times New Roman"/>
              </a:rPr>
              <a:t>F1 measure is defined as the weighted average of precision and </a:t>
            </a:r>
            <a:r>
              <a:rPr lang="en-US" sz="2600" err="1">
                <a:latin typeface="Times New Roman"/>
                <a:cs typeface="Times New Roman"/>
              </a:rPr>
              <a:t>recall.It</a:t>
            </a:r>
            <a:r>
              <a:rPr lang="en-US" sz="2600">
                <a:latin typeface="Times New Roman"/>
                <a:cs typeface="Times New Roman"/>
              </a:rPr>
              <a:t> is given mathematically as</a:t>
            </a:r>
            <a:br>
              <a:rPr lang="en-US" sz="2600">
                <a:latin typeface="Times New Roman"/>
                <a:cs typeface="Times New Roman"/>
              </a:rPr>
            </a:br>
            <a:endParaRPr lang="en-US" sz="2600">
              <a:latin typeface="Times New Roman"/>
              <a:cs typeface="Times New Roman"/>
            </a:endParaRPr>
          </a:p>
          <a:p>
            <a:pPr marL="0" indent="0">
              <a:buNone/>
            </a:pPr>
            <a:r>
              <a:rPr lang="en-US" sz="2600">
                <a:latin typeface="Times New Roman"/>
                <a:cs typeface="Times New Roman"/>
              </a:rPr>
              <a:t>                       f1 Score = 2 ∗ Recall ∗ Precision/Recall ∗ Precision</a:t>
            </a:r>
          </a:p>
          <a:p>
            <a:pPr marL="0" indent="0">
              <a:buNone/>
            </a:pPr>
            <a:r>
              <a:rPr lang="en-US" sz="2600">
                <a:latin typeface="Times New Roman"/>
                <a:cs typeface="Times New Roman"/>
              </a:rPr>
              <a:t>We chose to plot precision/recall curves (PRC) over ROC as PRCs are more sensitive to</a:t>
            </a:r>
            <a:br>
              <a:rPr lang="en-US" sz="2600">
                <a:latin typeface="Times New Roman"/>
                <a:cs typeface="Times New Roman"/>
              </a:rPr>
            </a:br>
            <a:r>
              <a:rPr lang="en-US" sz="2600">
                <a:latin typeface="Times New Roman"/>
                <a:cs typeface="Times New Roman"/>
              </a:rPr>
              <a:t>misclassifications when dealing with highly imbalanced datasets like ours.</a:t>
            </a:r>
            <a:endParaRPr lang="en-US" sz="2600">
              <a:latin typeface="Times New Roman"/>
              <a:ea typeface="+mn-lt"/>
              <a:cs typeface="+mn-lt"/>
            </a:endParaRPr>
          </a:p>
          <a:p>
            <a:endParaRPr lang="en-US" sz="2600"/>
          </a:p>
        </p:txBody>
      </p:sp>
    </p:spTree>
    <p:extLst>
      <p:ext uri="{BB962C8B-B14F-4D97-AF65-F5344CB8AC3E}">
        <p14:creationId xmlns:p14="http://schemas.microsoft.com/office/powerpoint/2010/main" val="335698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9" name="Rectangle 33">
            <a:extLst>
              <a:ext uri="{FF2B5EF4-FFF2-40B4-BE49-F238E27FC236}">
                <a16:creationId xmlns:a16="http://schemas.microsoft.com/office/drawing/2014/main" id="{6570CC06-DB21-401C-BCF8-AAC5FF550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82CE4D3-2239-6908-5766-4CA183E3BDEE}"/>
              </a:ext>
            </a:extLst>
          </p:cNvPr>
          <p:cNvSpPr txBox="1"/>
          <p:nvPr/>
        </p:nvSpPr>
        <p:spPr>
          <a:xfrm>
            <a:off x="640080" y="640080"/>
            <a:ext cx="3566160" cy="358033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spcBef>
                <a:spcPct val="0"/>
              </a:spcBef>
              <a:spcAft>
                <a:spcPts val="600"/>
              </a:spcAft>
            </a:pPr>
            <a:r>
              <a:rPr lang="en-US" sz="5600">
                <a:latin typeface="+mj-lt"/>
                <a:ea typeface="+mj-ea"/>
                <a:cs typeface="+mj-cs"/>
              </a:rPr>
              <a:t>INCREASING NEWS ARTICLES ON ONLINE PAYMENT FRAUD DETECTION</a:t>
            </a:r>
          </a:p>
        </p:txBody>
      </p:sp>
      <p:pic>
        <p:nvPicPr>
          <p:cNvPr id="4" name="Picture 4" descr="A person speaking into a microphone&#10;&#10;Description automatically generated">
            <a:extLst>
              <a:ext uri="{FF2B5EF4-FFF2-40B4-BE49-F238E27FC236}">
                <a16:creationId xmlns:a16="http://schemas.microsoft.com/office/drawing/2014/main" id="{AC8D438C-F7CA-1065-2468-12A6AF2C1FA8}"/>
              </a:ext>
            </a:extLst>
          </p:cNvPr>
          <p:cNvPicPr>
            <a:picLocks noChangeAspect="1"/>
          </p:cNvPicPr>
          <p:nvPr/>
        </p:nvPicPr>
        <p:blipFill>
          <a:blip r:embed="rId2"/>
          <a:stretch>
            <a:fillRect/>
          </a:stretch>
        </p:blipFill>
        <p:spPr>
          <a:xfrm>
            <a:off x="4943495" y="640080"/>
            <a:ext cx="3112068" cy="3419856"/>
          </a:xfrm>
          <a:prstGeom prst="rect">
            <a:avLst/>
          </a:prstGeom>
        </p:spPr>
      </p:pic>
      <p:pic>
        <p:nvPicPr>
          <p:cNvPr id="8" name="Picture 8" descr="Diagram&#10;&#10;Description automatically generated">
            <a:extLst>
              <a:ext uri="{FF2B5EF4-FFF2-40B4-BE49-F238E27FC236}">
                <a16:creationId xmlns:a16="http://schemas.microsoft.com/office/drawing/2014/main" id="{88F0E364-881C-E13F-D9B1-E62C5188AAC0}"/>
              </a:ext>
            </a:extLst>
          </p:cNvPr>
          <p:cNvPicPr>
            <a:picLocks noChangeAspect="1"/>
          </p:cNvPicPr>
          <p:nvPr/>
        </p:nvPicPr>
        <p:blipFill>
          <a:blip r:embed="rId3"/>
          <a:stretch>
            <a:fillRect/>
          </a:stretch>
        </p:blipFill>
        <p:spPr>
          <a:xfrm>
            <a:off x="8287181" y="1224016"/>
            <a:ext cx="3438144" cy="2251983"/>
          </a:xfrm>
          <a:prstGeom prst="rect">
            <a:avLst/>
          </a:prstGeom>
        </p:spPr>
      </p:pic>
      <p:sp>
        <p:nvSpPr>
          <p:cNvPr id="40" name="Rectangle 6">
            <a:extLst>
              <a:ext uri="{FF2B5EF4-FFF2-40B4-BE49-F238E27FC236}">
                <a16:creationId xmlns:a16="http://schemas.microsoft.com/office/drawing/2014/main" id="{15B998FC-4B98-4A07-B159-9E629180A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4409267"/>
            <a:ext cx="3566160" cy="27432"/>
          </a:xfrm>
          <a:custGeom>
            <a:avLst/>
            <a:gdLst>
              <a:gd name="connsiteX0" fmla="*/ 0 w 3566160"/>
              <a:gd name="connsiteY0" fmla="*/ 0 h 27432"/>
              <a:gd name="connsiteX1" fmla="*/ 665683 w 3566160"/>
              <a:gd name="connsiteY1" fmla="*/ 0 h 27432"/>
              <a:gd name="connsiteX2" fmla="*/ 1295705 w 3566160"/>
              <a:gd name="connsiteY2" fmla="*/ 0 h 27432"/>
              <a:gd name="connsiteX3" fmla="*/ 1925726 w 3566160"/>
              <a:gd name="connsiteY3" fmla="*/ 0 h 27432"/>
              <a:gd name="connsiteX4" fmla="*/ 2413102 w 3566160"/>
              <a:gd name="connsiteY4" fmla="*/ 0 h 27432"/>
              <a:gd name="connsiteX5" fmla="*/ 2936138 w 3566160"/>
              <a:gd name="connsiteY5" fmla="*/ 0 h 27432"/>
              <a:gd name="connsiteX6" fmla="*/ 3566160 w 3566160"/>
              <a:gd name="connsiteY6" fmla="*/ 0 h 27432"/>
              <a:gd name="connsiteX7" fmla="*/ 3566160 w 3566160"/>
              <a:gd name="connsiteY7" fmla="*/ 27432 h 27432"/>
              <a:gd name="connsiteX8" fmla="*/ 2971800 w 3566160"/>
              <a:gd name="connsiteY8" fmla="*/ 27432 h 27432"/>
              <a:gd name="connsiteX9" fmla="*/ 2484425 w 3566160"/>
              <a:gd name="connsiteY9" fmla="*/ 27432 h 27432"/>
              <a:gd name="connsiteX10" fmla="*/ 1997050 w 3566160"/>
              <a:gd name="connsiteY10" fmla="*/ 27432 h 27432"/>
              <a:gd name="connsiteX11" fmla="*/ 1367028 w 3566160"/>
              <a:gd name="connsiteY11" fmla="*/ 27432 h 27432"/>
              <a:gd name="connsiteX12" fmla="*/ 843991 w 3566160"/>
              <a:gd name="connsiteY12" fmla="*/ 27432 h 27432"/>
              <a:gd name="connsiteX13" fmla="*/ 0 w 3566160"/>
              <a:gd name="connsiteY13" fmla="*/ 27432 h 27432"/>
              <a:gd name="connsiteX14" fmla="*/ 0 w 356616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27432" fill="none" extrusionOk="0">
                <a:moveTo>
                  <a:pt x="0" y="0"/>
                </a:moveTo>
                <a:cubicBezTo>
                  <a:pt x="255333" y="-24997"/>
                  <a:pt x="523477" y="22112"/>
                  <a:pt x="665683" y="0"/>
                </a:cubicBezTo>
                <a:cubicBezTo>
                  <a:pt x="807889" y="-22112"/>
                  <a:pt x="989772" y="-2194"/>
                  <a:pt x="1295705" y="0"/>
                </a:cubicBezTo>
                <a:cubicBezTo>
                  <a:pt x="1601638" y="2194"/>
                  <a:pt x="1620121" y="-1789"/>
                  <a:pt x="1925726" y="0"/>
                </a:cubicBezTo>
                <a:cubicBezTo>
                  <a:pt x="2231331" y="1789"/>
                  <a:pt x="2188826" y="13242"/>
                  <a:pt x="2413102" y="0"/>
                </a:cubicBezTo>
                <a:cubicBezTo>
                  <a:pt x="2637378" y="-13242"/>
                  <a:pt x="2827851" y="14124"/>
                  <a:pt x="2936138" y="0"/>
                </a:cubicBezTo>
                <a:cubicBezTo>
                  <a:pt x="3044425" y="-14124"/>
                  <a:pt x="3426025" y="-10300"/>
                  <a:pt x="3566160" y="0"/>
                </a:cubicBezTo>
                <a:cubicBezTo>
                  <a:pt x="3565203" y="8431"/>
                  <a:pt x="3565811" y="14612"/>
                  <a:pt x="3566160" y="27432"/>
                </a:cubicBezTo>
                <a:cubicBezTo>
                  <a:pt x="3393987" y="1168"/>
                  <a:pt x="3182544" y="46323"/>
                  <a:pt x="2971800" y="27432"/>
                </a:cubicBezTo>
                <a:cubicBezTo>
                  <a:pt x="2761056" y="8541"/>
                  <a:pt x="2655962" y="37587"/>
                  <a:pt x="2484425" y="27432"/>
                </a:cubicBezTo>
                <a:cubicBezTo>
                  <a:pt x="2312889" y="17277"/>
                  <a:pt x="2237511" y="43801"/>
                  <a:pt x="1997050" y="27432"/>
                </a:cubicBezTo>
                <a:cubicBezTo>
                  <a:pt x="1756589" y="11063"/>
                  <a:pt x="1637414" y="32760"/>
                  <a:pt x="1367028" y="27432"/>
                </a:cubicBezTo>
                <a:cubicBezTo>
                  <a:pt x="1096642" y="22104"/>
                  <a:pt x="1099175" y="3132"/>
                  <a:pt x="843991" y="27432"/>
                </a:cubicBezTo>
                <a:cubicBezTo>
                  <a:pt x="588807" y="51732"/>
                  <a:pt x="214973" y="54657"/>
                  <a:pt x="0" y="27432"/>
                </a:cubicBezTo>
                <a:cubicBezTo>
                  <a:pt x="226" y="18208"/>
                  <a:pt x="-648" y="12891"/>
                  <a:pt x="0" y="0"/>
                </a:cubicBezTo>
                <a:close/>
              </a:path>
              <a:path w="3566160" h="27432" stroke="0" extrusionOk="0">
                <a:moveTo>
                  <a:pt x="0" y="0"/>
                </a:moveTo>
                <a:cubicBezTo>
                  <a:pt x="168567" y="23516"/>
                  <a:pt x="346949" y="12409"/>
                  <a:pt x="558698" y="0"/>
                </a:cubicBezTo>
                <a:cubicBezTo>
                  <a:pt x="770447" y="-12409"/>
                  <a:pt x="899633" y="12543"/>
                  <a:pt x="1046074" y="0"/>
                </a:cubicBezTo>
                <a:cubicBezTo>
                  <a:pt x="1192515" y="-12543"/>
                  <a:pt x="1548298" y="10405"/>
                  <a:pt x="1711757" y="0"/>
                </a:cubicBezTo>
                <a:cubicBezTo>
                  <a:pt x="1875216" y="-10405"/>
                  <a:pt x="2091031" y="-9254"/>
                  <a:pt x="2270455" y="0"/>
                </a:cubicBezTo>
                <a:cubicBezTo>
                  <a:pt x="2449879" y="9254"/>
                  <a:pt x="2675329" y="352"/>
                  <a:pt x="2829154" y="0"/>
                </a:cubicBezTo>
                <a:cubicBezTo>
                  <a:pt x="2982979" y="-352"/>
                  <a:pt x="3244418" y="-16893"/>
                  <a:pt x="3566160" y="0"/>
                </a:cubicBezTo>
                <a:cubicBezTo>
                  <a:pt x="3564805" y="9524"/>
                  <a:pt x="3564958" y="13975"/>
                  <a:pt x="3566160" y="27432"/>
                </a:cubicBezTo>
                <a:cubicBezTo>
                  <a:pt x="3384441" y="8593"/>
                  <a:pt x="3203420" y="35847"/>
                  <a:pt x="2971800" y="27432"/>
                </a:cubicBezTo>
                <a:cubicBezTo>
                  <a:pt x="2740180" y="19017"/>
                  <a:pt x="2723309" y="5556"/>
                  <a:pt x="2484425" y="27432"/>
                </a:cubicBezTo>
                <a:cubicBezTo>
                  <a:pt x="2245541" y="49308"/>
                  <a:pt x="2170758" y="20008"/>
                  <a:pt x="1890065" y="27432"/>
                </a:cubicBezTo>
                <a:cubicBezTo>
                  <a:pt x="1609372" y="34856"/>
                  <a:pt x="1546680" y="48820"/>
                  <a:pt x="1295705" y="27432"/>
                </a:cubicBezTo>
                <a:cubicBezTo>
                  <a:pt x="1044730" y="6044"/>
                  <a:pt x="854443" y="3778"/>
                  <a:pt x="737006" y="27432"/>
                </a:cubicBezTo>
                <a:cubicBezTo>
                  <a:pt x="619569" y="51086"/>
                  <a:pt x="358133" y="34838"/>
                  <a:pt x="0" y="27432"/>
                </a:cubicBezTo>
                <a:cubicBezTo>
                  <a:pt x="-800" y="16780"/>
                  <a:pt x="-583" y="12910"/>
                  <a:pt x="0" y="0"/>
                </a:cubicBezTo>
                <a:close/>
              </a:path>
            </a:pathLst>
          </a:custGeom>
          <a:solidFill>
            <a:srgbClr val="F9A824"/>
          </a:solidFill>
          <a:ln w="38100" cap="rnd">
            <a:solidFill>
              <a:srgbClr val="F9A82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 text, application&#10;&#10;Description automatically generated">
            <a:extLst>
              <a:ext uri="{FF2B5EF4-FFF2-40B4-BE49-F238E27FC236}">
                <a16:creationId xmlns:a16="http://schemas.microsoft.com/office/drawing/2014/main" id="{07485348-5747-DAC2-AA54-BB8D3131F82E}"/>
              </a:ext>
            </a:extLst>
          </p:cNvPr>
          <p:cNvPicPr>
            <a:picLocks noChangeAspect="1"/>
          </p:cNvPicPr>
          <p:nvPr/>
        </p:nvPicPr>
        <p:blipFill>
          <a:blip r:embed="rId4"/>
          <a:stretch>
            <a:fillRect/>
          </a:stretch>
        </p:blipFill>
        <p:spPr>
          <a:xfrm>
            <a:off x="4849037" y="4684014"/>
            <a:ext cx="3438144" cy="1074419"/>
          </a:xfrm>
          <a:prstGeom prst="rect">
            <a:avLst/>
          </a:prstGeom>
        </p:spPr>
      </p:pic>
      <p:pic>
        <p:nvPicPr>
          <p:cNvPr id="9" name="Picture 9" descr="Text&#10;&#10;Description automatically generated">
            <a:extLst>
              <a:ext uri="{FF2B5EF4-FFF2-40B4-BE49-F238E27FC236}">
                <a16:creationId xmlns:a16="http://schemas.microsoft.com/office/drawing/2014/main" id="{F4CB2EA6-4997-1173-0D2D-BAC0855A70E7}"/>
              </a:ext>
            </a:extLst>
          </p:cNvPr>
          <p:cNvPicPr>
            <a:picLocks noChangeAspect="1"/>
          </p:cNvPicPr>
          <p:nvPr/>
        </p:nvPicPr>
        <p:blipFill>
          <a:blip r:embed="rId5"/>
          <a:stretch>
            <a:fillRect/>
          </a:stretch>
        </p:blipFill>
        <p:spPr>
          <a:xfrm>
            <a:off x="8424341" y="4412483"/>
            <a:ext cx="3300984" cy="1617482"/>
          </a:xfrm>
          <a:prstGeom prst="rect">
            <a:avLst/>
          </a:prstGeom>
        </p:spPr>
      </p:pic>
    </p:spTree>
    <p:extLst>
      <p:ext uri="{BB962C8B-B14F-4D97-AF65-F5344CB8AC3E}">
        <p14:creationId xmlns:p14="http://schemas.microsoft.com/office/powerpoint/2010/main" val="923775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9" name="Rectangle 1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en placed on top of a signature line">
            <a:extLst>
              <a:ext uri="{FF2B5EF4-FFF2-40B4-BE49-F238E27FC236}">
                <a16:creationId xmlns:a16="http://schemas.microsoft.com/office/drawing/2014/main" id="{88431D8A-2F4A-CF53-8171-40605EDEEA9C}"/>
              </a:ext>
            </a:extLst>
          </p:cNvPr>
          <p:cNvPicPr>
            <a:picLocks noChangeAspect="1"/>
          </p:cNvPicPr>
          <p:nvPr/>
        </p:nvPicPr>
        <p:blipFill rotWithShape="1">
          <a:blip r:embed="rId2">
            <a:alphaModFix/>
          </a:blip>
          <a:srcRect r="-1" b="15708"/>
          <a:stretch/>
        </p:blipFill>
        <p:spPr>
          <a:xfrm>
            <a:off x="20" y="10"/>
            <a:ext cx="12188930" cy="6857990"/>
          </a:xfrm>
          <a:prstGeom prst="rect">
            <a:avLst/>
          </a:prstGeom>
        </p:spPr>
      </p:pic>
      <p:sp>
        <p:nvSpPr>
          <p:cNvPr id="21" name="Rectangle 20">
            <a:extLst>
              <a:ext uri="{FF2B5EF4-FFF2-40B4-BE49-F238E27FC236}">
                <a16:creationId xmlns:a16="http://schemas.microsoft.com/office/drawing/2014/main" id="{8F51725E-A483-43B2-A6F2-C44F502FE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9FBD04-58D9-737D-F6C0-2304D07AE1F8}"/>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10800">
                <a:solidFill>
                  <a:schemeClr val="bg1"/>
                </a:solidFill>
              </a:rPr>
              <a:t>RESULTS</a:t>
            </a:r>
          </a:p>
        </p:txBody>
      </p:sp>
      <p:sp>
        <p:nvSpPr>
          <p:cNvPr id="23"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10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3" name="Rectangle 4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89F167-20E2-F054-A7AC-33256F3735E4}"/>
              </a:ext>
            </a:extLst>
          </p:cNvPr>
          <p:cNvSpPr>
            <a:spLocks noGrp="1"/>
          </p:cNvSpPr>
          <p:nvPr>
            <p:ph type="title"/>
          </p:nvPr>
        </p:nvSpPr>
        <p:spPr>
          <a:xfrm>
            <a:off x="638881" y="759978"/>
            <a:ext cx="10909640" cy="1065836"/>
          </a:xfrm>
        </p:spPr>
        <p:txBody>
          <a:bodyPr vert="horz" lIns="91440" tIns="45720" rIns="91440" bIns="45720" rtlCol="0" anchor="ctr">
            <a:normAutofit/>
          </a:bodyPr>
          <a:lstStyle/>
          <a:p>
            <a:pPr algn="ctr"/>
            <a:r>
              <a:rPr lang="en-US" sz="5600"/>
              <a:t>Precision, Recall, Fscore curves for Logistic Regression</a:t>
            </a:r>
          </a:p>
        </p:txBody>
      </p:sp>
      <p:sp>
        <p:nvSpPr>
          <p:cNvPr id="45" name="Rectangle 6">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27432"/>
          </a:xfrm>
          <a:custGeom>
            <a:avLst/>
            <a:gdLst>
              <a:gd name="connsiteX0" fmla="*/ 0 w 3291840"/>
              <a:gd name="connsiteY0" fmla="*/ 0 h 27432"/>
              <a:gd name="connsiteX1" fmla="*/ 625450 w 3291840"/>
              <a:gd name="connsiteY1" fmla="*/ 0 h 27432"/>
              <a:gd name="connsiteX2" fmla="*/ 1283818 w 3291840"/>
              <a:gd name="connsiteY2" fmla="*/ 0 h 27432"/>
              <a:gd name="connsiteX3" fmla="*/ 1975104 w 3291840"/>
              <a:gd name="connsiteY3" fmla="*/ 0 h 27432"/>
              <a:gd name="connsiteX4" fmla="*/ 2666390 w 3291840"/>
              <a:gd name="connsiteY4" fmla="*/ 0 h 27432"/>
              <a:gd name="connsiteX5" fmla="*/ 3291840 w 3291840"/>
              <a:gd name="connsiteY5" fmla="*/ 0 h 27432"/>
              <a:gd name="connsiteX6" fmla="*/ 3291840 w 3291840"/>
              <a:gd name="connsiteY6" fmla="*/ 27432 h 27432"/>
              <a:gd name="connsiteX7" fmla="*/ 2567635 w 3291840"/>
              <a:gd name="connsiteY7" fmla="*/ 27432 h 27432"/>
              <a:gd name="connsiteX8" fmla="*/ 1843430 w 3291840"/>
              <a:gd name="connsiteY8" fmla="*/ 27432 h 27432"/>
              <a:gd name="connsiteX9" fmla="*/ 1185062 w 3291840"/>
              <a:gd name="connsiteY9" fmla="*/ 27432 h 27432"/>
              <a:gd name="connsiteX10" fmla="*/ 0 w 3291840"/>
              <a:gd name="connsiteY10" fmla="*/ 27432 h 27432"/>
              <a:gd name="connsiteX11" fmla="*/ 0 w 329184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27432"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0674" y="7395"/>
                  <a:pt x="3291885" y="21864"/>
                  <a:pt x="3291840" y="27432"/>
                </a:cubicBezTo>
                <a:cubicBezTo>
                  <a:pt x="3043276" y="47012"/>
                  <a:pt x="2921041" y="-3764"/>
                  <a:pt x="2567635" y="27432"/>
                </a:cubicBezTo>
                <a:cubicBezTo>
                  <a:pt x="2214230" y="58628"/>
                  <a:pt x="2189623" y="-3875"/>
                  <a:pt x="1843430" y="27432"/>
                </a:cubicBezTo>
                <a:cubicBezTo>
                  <a:pt x="1497237" y="58739"/>
                  <a:pt x="1492584" y="38324"/>
                  <a:pt x="1185062" y="27432"/>
                </a:cubicBezTo>
                <a:cubicBezTo>
                  <a:pt x="877540" y="16540"/>
                  <a:pt x="313238" y="55587"/>
                  <a:pt x="0" y="27432"/>
                </a:cubicBezTo>
                <a:cubicBezTo>
                  <a:pt x="-503" y="20663"/>
                  <a:pt x="1168" y="5855"/>
                  <a:pt x="0" y="0"/>
                </a:cubicBezTo>
                <a:close/>
              </a:path>
              <a:path w="3291840" h="27432"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2033" y="12649"/>
                  <a:pt x="3290852" y="17989"/>
                  <a:pt x="3291840" y="27432"/>
                </a:cubicBezTo>
                <a:cubicBezTo>
                  <a:pt x="3120474" y="24858"/>
                  <a:pt x="2816568" y="13777"/>
                  <a:pt x="2633472" y="27432"/>
                </a:cubicBezTo>
                <a:cubicBezTo>
                  <a:pt x="2450376" y="41087"/>
                  <a:pt x="2160769" y="46494"/>
                  <a:pt x="1909267" y="27432"/>
                </a:cubicBezTo>
                <a:cubicBezTo>
                  <a:pt x="1657765" y="8370"/>
                  <a:pt x="1623992" y="18792"/>
                  <a:pt x="1349654" y="27432"/>
                </a:cubicBezTo>
                <a:cubicBezTo>
                  <a:pt x="1075316" y="36072"/>
                  <a:pt x="833426" y="43325"/>
                  <a:pt x="691286" y="27432"/>
                </a:cubicBezTo>
                <a:cubicBezTo>
                  <a:pt x="549146" y="11539"/>
                  <a:pt x="342011" y="33345"/>
                  <a:pt x="0" y="27432"/>
                </a:cubicBezTo>
                <a:cubicBezTo>
                  <a:pt x="1300" y="19678"/>
                  <a:pt x="-86" y="12044"/>
                  <a:pt x="0" y="0"/>
                </a:cubicBezTo>
                <a:close/>
              </a:path>
            </a:pathLst>
          </a:custGeom>
          <a:solidFill>
            <a:srgbClr val="FF8621"/>
          </a:solidFill>
          <a:ln w="38100" cap="rnd">
            <a:solidFill>
              <a:srgbClr val="FF862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graphical user interface&#10;&#10;Description automatically generated">
            <a:extLst>
              <a:ext uri="{FF2B5EF4-FFF2-40B4-BE49-F238E27FC236}">
                <a16:creationId xmlns:a16="http://schemas.microsoft.com/office/drawing/2014/main" id="{AE5D914B-EE8B-CEA8-4603-386BD898E634}"/>
              </a:ext>
            </a:extLst>
          </p:cNvPr>
          <p:cNvPicPr>
            <a:picLocks noChangeAspect="1"/>
          </p:cNvPicPr>
          <p:nvPr/>
        </p:nvPicPr>
        <p:blipFill>
          <a:blip r:embed="rId2"/>
          <a:stretch>
            <a:fillRect/>
          </a:stretch>
        </p:blipFill>
        <p:spPr>
          <a:xfrm>
            <a:off x="495921" y="1861019"/>
            <a:ext cx="5331925" cy="3895344"/>
          </a:xfrm>
          <a:prstGeom prst="rect">
            <a:avLst/>
          </a:prstGeom>
        </p:spPr>
      </p:pic>
      <p:pic>
        <p:nvPicPr>
          <p:cNvPr id="4" name="Picture 5" descr="A picture containing graphical user interface&#10;&#10;Description automatically generated">
            <a:extLst>
              <a:ext uri="{FF2B5EF4-FFF2-40B4-BE49-F238E27FC236}">
                <a16:creationId xmlns:a16="http://schemas.microsoft.com/office/drawing/2014/main" id="{120BB13F-3CC4-221E-8A23-06A9336ED269}"/>
              </a:ext>
            </a:extLst>
          </p:cNvPr>
          <p:cNvPicPr>
            <a:picLocks noChangeAspect="1"/>
          </p:cNvPicPr>
          <p:nvPr/>
        </p:nvPicPr>
        <p:blipFill>
          <a:blip r:embed="rId3"/>
          <a:stretch>
            <a:fillRect/>
          </a:stretch>
        </p:blipFill>
        <p:spPr>
          <a:xfrm>
            <a:off x="6094075" y="2137290"/>
            <a:ext cx="5614416" cy="3742944"/>
          </a:xfrm>
          <a:prstGeom prst="rect">
            <a:avLst/>
          </a:prstGeom>
        </p:spPr>
      </p:pic>
      <p:sp>
        <p:nvSpPr>
          <p:cNvPr id="3" name="TextBox 2">
            <a:extLst>
              <a:ext uri="{FF2B5EF4-FFF2-40B4-BE49-F238E27FC236}">
                <a16:creationId xmlns:a16="http://schemas.microsoft.com/office/drawing/2014/main" id="{965AA367-1B3C-6697-57D8-307D7121041A}"/>
              </a:ext>
            </a:extLst>
          </p:cNvPr>
          <p:cNvSpPr txBox="1"/>
          <p:nvPr/>
        </p:nvSpPr>
        <p:spPr>
          <a:xfrm>
            <a:off x="640080" y="2872899"/>
            <a:ext cx="4243589" cy="332066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110000"/>
              </a:lnSpc>
              <a:spcAft>
                <a:spcPts val="600"/>
              </a:spcAft>
            </a:pPr>
            <a:endParaRPr lang="en-US"/>
          </a:p>
          <a:p>
            <a:pPr indent="-228600">
              <a:lnSpc>
                <a:spcPct val="110000"/>
              </a:lnSpc>
              <a:spcAft>
                <a:spcPts val="600"/>
              </a:spcAft>
              <a:buFont typeface="Arial" panose="020B0604020202020204" pitchFamily="34" charset="0"/>
              <a:buChar char="•"/>
            </a:pPr>
            <a:endParaRPr lang="en-US"/>
          </a:p>
        </p:txBody>
      </p:sp>
      <p:sp>
        <p:nvSpPr>
          <p:cNvPr id="7" name="TextBox 6">
            <a:extLst>
              <a:ext uri="{FF2B5EF4-FFF2-40B4-BE49-F238E27FC236}">
                <a16:creationId xmlns:a16="http://schemas.microsoft.com/office/drawing/2014/main" id="{3626AA85-708E-501A-2124-D6302C607121}"/>
              </a:ext>
            </a:extLst>
          </p:cNvPr>
          <p:cNvSpPr txBox="1"/>
          <p:nvPr/>
        </p:nvSpPr>
        <p:spPr>
          <a:xfrm>
            <a:off x="1784683" y="6116052"/>
            <a:ext cx="34089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Transfer </a:t>
            </a:r>
          </a:p>
        </p:txBody>
      </p:sp>
      <p:sp>
        <p:nvSpPr>
          <p:cNvPr id="8" name="TextBox 7">
            <a:extLst>
              <a:ext uri="{FF2B5EF4-FFF2-40B4-BE49-F238E27FC236}">
                <a16:creationId xmlns:a16="http://schemas.microsoft.com/office/drawing/2014/main" id="{3B65A6B8-FD8C-6E48-EB6A-E2CC017DB216}"/>
              </a:ext>
            </a:extLst>
          </p:cNvPr>
          <p:cNvSpPr txBox="1"/>
          <p:nvPr/>
        </p:nvSpPr>
        <p:spPr>
          <a:xfrm>
            <a:off x="7589921" y="6126078"/>
            <a:ext cx="1784684" cy="3810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Cash-out</a:t>
            </a:r>
          </a:p>
        </p:txBody>
      </p:sp>
    </p:spTree>
    <p:extLst>
      <p:ext uri="{BB962C8B-B14F-4D97-AF65-F5344CB8AC3E}">
        <p14:creationId xmlns:p14="http://schemas.microsoft.com/office/powerpoint/2010/main" val="1948845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3" name="Rectangle 4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89F167-20E2-F054-A7AC-33256F3735E4}"/>
              </a:ext>
            </a:extLst>
          </p:cNvPr>
          <p:cNvSpPr>
            <a:spLocks noGrp="1"/>
          </p:cNvSpPr>
          <p:nvPr>
            <p:ph type="title"/>
          </p:nvPr>
        </p:nvSpPr>
        <p:spPr>
          <a:xfrm>
            <a:off x="638881" y="759978"/>
            <a:ext cx="10909640" cy="1065836"/>
          </a:xfrm>
        </p:spPr>
        <p:txBody>
          <a:bodyPr vert="horz" lIns="91440" tIns="45720" rIns="91440" bIns="45720" rtlCol="0" anchor="ctr">
            <a:normAutofit/>
          </a:bodyPr>
          <a:lstStyle/>
          <a:p>
            <a:pPr algn="ctr"/>
            <a:r>
              <a:rPr lang="en-US" sz="5600"/>
              <a:t>Precision, Recall, </a:t>
            </a:r>
            <a:r>
              <a:rPr lang="en-US" sz="5600" err="1"/>
              <a:t>Fscore</a:t>
            </a:r>
            <a:r>
              <a:rPr lang="en-US" sz="5600"/>
              <a:t> curves for LINEAR SVM</a:t>
            </a:r>
          </a:p>
        </p:txBody>
      </p:sp>
      <p:sp>
        <p:nvSpPr>
          <p:cNvPr id="45" name="Rectangle 6">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27432"/>
          </a:xfrm>
          <a:custGeom>
            <a:avLst/>
            <a:gdLst>
              <a:gd name="connsiteX0" fmla="*/ 0 w 3291840"/>
              <a:gd name="connsiteY0" fmla="*/ 0 h 27432"/>
              <a:gd name="connsiteX1" fmla="*/ 625450 w 3291840"/>
              <a:gd name="connsiteY1" fmla="*/ 0 h 27432"/>
              <a:gd name="connsiteX2" fmla="*/ 1283818 w 3291840"/>
              <a:gd name="connsiteY2" fmla="*/ 0 h 27432"/>
              <a:gd name="connsiteX3" fmla="*/ 1975104 w 3291840"/>
              <a:gd name="connsiteY3" fmla="*/ 0 h 27432"/>
              <a:gd name="connsiteX4" fmla="*/ 2666390 w 3291840"/>
              <a:gd name="connsiteY4" fmla="*/ 0 h 27432"/>
              <a:gd name="connsiteX5" fmla="*/ 3291840 w 3291840"/>
              <a:gd name="connsiteY5" fmla="*/ 0 h 27432"/>
              <a:gd name="connsiteX6" fmla="*/ 3291840 w 3291840"/>
              <a:gd name="connsiteY6" fmla="*/ 27432 h 27432"/>
              <a:gd name="connsiteX7" fmla="*/ 2567635 w 3291840"/>
              <a:gd name="connsiteY7" fmla="*/ 27432 h 27432"/>
              <a:gd name="connsiteX8" fmla="*/ 1843430 w 3291840"/>
              <a:gd name="connsiteY8" fmla="*/ 27432 h 27432"/>
              <a:gd name="connsiteX9" fmla="*/ 1185062 w 3291840"/>
              <a:gd name="connsiteY9" fmla="*/ 27432 h 27432"/>
              <a:gd name="connsiteX10" fmla="*/ 0 w 3291840"/>
              <a:gd name="connsiteY10" fmla="*/ 27432 h 27432"/>
              <a:gd name="connsiteX11" fmla="*/ 0 w 329184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27432"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0674" y="7395"/>
                  <a:pt x="3291885" y="21864"/>
                  <a:pt x="3291840" y="27432"/>
                </a:cubicBezTo>
                <a:cubicBezTo>
                  <a:pt x="3043276" y="47012"/>
                  <a:pt x="2921041" y="-3764"/>
                  <a:pt x="2567635" y="27432"/>
                </a:cubicBezTo>
                <a:cubicBezTo>
                  <a:pt x="2214230" y="58628"/>
                  <a:pt x="2189623" y="-3875"/>
                  <a:pt x="1843430" y="27432"/>
                </a:cubicBezTo>
                <a:cubicBezTo>
                  <a:pt x="1497237" y="58739"/>
                  <a:pt x="1492584" y="38324"/>
                  <a:pt x="1185062" y="27432"/>
                </a:cubicBezTo>
                <a:cubicBezTo>
                  <a:pt x="877540" y="16540"/>
                  <a:pt x="313238" y="55587"/>
                  <a:pt x="0" y="27432"/>
                </a:cubicBezTo>
                <a:cubicBezTo>
                  <a:pt x="-503" y="20663"/>
                  <a:pt x="1168" y="5855"/>
                  <a:pt x="0" y="0"/>
                </a:cubicBezTo>
                <a:close/>
              </a:path>
              <a:path w="3291840" h="27432"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2033" y="12649"/>
                  <a:pt x="3290852" y="17989"/>
                  <a:pt x="3291840" y="27432"/>
                </a:cubicBezTo>
                <a:cubicBezTo>
                  <a:pt x="3120474" y="24858"/>
                  <a:pt x="2816568" y="13777"/>
                  <a:pt x="2633472" y="27432"/>
                </a:cubicBezTo>
                <a:cubicBezTo>
                  <a:pt x="2450376" y="41087"/>
                  <a:pt x="2160769" y="46494"/>
                  <a:pt x="1909267" y="27432"/>
                </a:cubicBezTo>
                <a:cubicBezTo>
                  <a:pt x="1657765" y="8370"/>
                  <a:pt x="1623992" y="18792"/>
                  <a:pt x="1349654" y="27432"/>
                </a:cubicBezTo>
                <a:cubicBezTo>
                  <a:pt x="1075316" y="36072"/>
                  <a:pt x="833426" y="43325"/>
                  <a:pt x="691286" y="27432"/>
                </a:cubicBezTo>
                <a:cubicBezTo>
                  <a:pt x="549146" y="11539"/>
                  <a:pt x="342011" y="33345"/>
                  <a:pt x="0" y="27432"/>
                </a:cubicBezTo>
                <a:cubicBezTo>
                  <a:pt x="1300" y="19678"/>
                  <a:pt x="-86" y="12044"/>
                  <a:pt x="0" y="0"/>
                </a:cubicBezTo>
                <a:close/>
              </a:path>
            </a:pathLst>
          </a:custGeom>
          <a:solidFill>
            <a:srgbClr val="FF8621"/>
          </a:solidFill>
          <a:ln w="38100" cap="rnd">
            <a:solidFill>
              <a:srgbClr val="FF862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65AA367-1B3C-6697-57D8-307D7121041A}"/>
              </a:ext>
            </a:extLst>
          </p:cNvPr>
          <p:cNvSpPr txBox="1"/>
          <p:nvPr/>
        </p:nvSpPr>
        <p:spPr>
          <a:xfrm>
            <a:off x="640080" y="2872899"/>
            <a:ext cx="4243589" cy="332066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110000"/>
              </a:lnSpc>
              <a:spcAft>
                <a:spcPts val="600"/>
              </a:spcAft>
            </a:pPr>
            <a:endParaRPr lang="en-US"/>
          </a:p>
          <a:p>
            <a:pPr indent="-228600">
              <a:lnSpc>
                <a:spcPct val="110000"/>
              </a:lnSpc>
              <a:spcAft>
                <a:spcPts val="600"/>
              </a:spcAft>
              <a:buFont typeface="Arial" panose="020B0604020202020204" pitchFamily="34" charset="0"/>
              <a:buChar char="•"/>
            </a:pPr>
            <a:endParaRPr lang="en-US"/>
          </a:p>
        </p:txBody>
      </p:sp>
      <p:sp>
        <p:nvSpPr>
          <p:cNvPr id="7" name="TextBox 6">
            <a:extLst>
              <a:ext uri="{FF2B5EF4-FFF2-40B4-BE49-F238E27FC236}">
                <a16:creationId xmlns:a16="http://schemas.microsoft.com/office/drawing/2014/main" id="{3626AA85-708E-501A-2124-D6302C607121}"/>
              </a:ext>
            </a:extLst>
          </p:cNvPr>
          <p:cNvSpPr txBox="1"/>
          <p:nvPr/>
        </p:nvSpPr>
        <p:spPr>
          <a:xfrm>
            <a:off x="1784683" y="6116052"/>
            <a:ext cx="34089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Transfer </a:t>
            </a:r>
          </a:p>
        </p:txBody>
      </p:sp>
      <p:sp>
        <p:nvSpPr>
          <p:cNvPr id="8" name="TextBox 7">
            <a:extLst>
              <a:ext uri="{FF2B5EF4-FFF2-40B4-BE49-F238E27FC236}">
                <a16:creationId xmlns:a16="http://schemas.microsoft.com/office/drawing/2014/main" id="{3B65A6B8-FD8C-6E48-EB6A-E2CC017DB216}"/>
              </a:ext>
            </a:extLst>
          </p:cNvPr>
          <p:cNvSpPr txBox="1"/>
          <p:nvPr/>
        </p:nvSpPr>
        <p:spPr>
          <a:xfrm>
            <a:off x="7589921" y="6126078"/>
            <a:ext cx="1784684" cy="3810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Cash-out</a:t>
            </a:r>
          </a:p>
        </p:txBody>
      </p:sp>
      <p:pic>
        <p:nvPicPr>
          <p:cNvPr id="5" name="Picture 8" descr="A picture containing graphical user interface&#10;&#10;Description automatically generated">
            <a:extLst>
              <a:ext uri="{FF2B5EF4-FFF2-40B4-BE49-F238E27FC236}">
                <a16:creationId xmlns:a16="http://schemas.microsoft.com/office/drawing/2014/main" id="{882A3B53-6C7F-68FB-E327-BC0B21639C03}"/>
              </a:ext>
            </a:extLst>
          </p:cNvPr>
          <p:cNvPicPr>
            <a:picLocks noChangeAspect="1"/>
          </p:cNvPicPr>
          <p:nvPr/>
        </p:nvPicPr>
        <p:blipFill>
          <a:blip r:embed="rId2"/>
          <a:stretch>
            <a:fillRect/>
          </a:stretch>
        </p:blipFill>
        <p:spPr>
          <a:xfrm>
            <a:off x="904374" y="2263618"/>
            <a:ext cx="4537909" cy="3383525"/>
          </a:xfrm>
          <a:prstGeom prst="rect">
            <a:avLst/>
          </a:prstGeom>
        </p:spPr>
      </p:pic>
      <p:pic>
        <p:nvPicPr>
          <p:cNvPr id="9" name="Picture 9" descr="A picture containing graphical user interface&#10;&#10;Description automatically generated">
            <a:extLst>
              <a:ext uri="{FF2B5EF4-FFF2-40B4-BE49-F238E27FC236}">
                <a16:creationId xmlns:a16="http://schemas.microsoft.com/office/drawing/2014/main" id="{E131E46A-F9E0-0566-5D31-29B1C157820E}"/>
              </a:ext>
            </a:extLst>
          </p:cNvPr>
          <p:cNvPicPr>
            <a:picLocks noChangeAspect="1"/>
          </p:cNvPicPr>
          <p:nvPr/>
        </p:nvPicPr>
        <p:blipFill>
          <a:blip r:embed="rId3"/>
          <a:stretch>
            <a:fillRect/>
          </a:stretch>
        </p:blipFill>
        <p:spPr>
          <a:xfrm>
            <a:off x="5867401" y="2434390"/>
            <a:ext cx="4537910" cy="3021930"/>
          </a:xfrm>
          <a:prstGeom prst="rect">
            <a:avLst/>
          </a:prstGeom>
        </p:spPr>
      </p:pic>
    </p:spTree>
    <p:extLst>
      <p:ext uri="{BB962C8B-B14F-4D97-AF65-F5344CB8AC3E}">
        <p14:creationId xmlns:p14="http://schemas.microsoft.com/office/powerpoint/2010/main" val="2396035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3" name="Rectangle 4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89F167-20E2-F054-A7AC-33256F3735E4}"/>
              </a:ext>
            </a:extLst>
          </p:cNvPr>
          <p:cNvSpPr>
            <a:spLocks noGrp="1"/>
          </p:cNvSpPr>
          <p:nvPr>
            <p:ph type="title"/>
          </p:nvPr>
        </p:nvSpPr>
        <p:spPr>
          <a:xfrm>
            <a:off x="638881" y="759978"/>
            <a:ext cx="10909640" cy="1065836"/>
          </a:xfrm>
        </p:spPr>
        <p:txBody>
          <a:bodyPr vert="horz" lIns="91440" tIns="45720" rIns="91440" bIns="45720" rtlCol="0" anchor="ctr">
            <a:normAutofit/>
          </a:bodyPr>
          <a:lstStyle/>
          <a:p>
            <a:pPr algn="ctr"/>
            <a:r>
              <a:rPr lang="en-US" sz="5600"/>
              <a:t>Precision, Recall, </a:t>
            </a:r>
            <a:r>
              <a:rPr lang="en-US" sz="5600" err="1"/>
              <a:t>Fscore</a:t>
            </a:r>
            <a:r>
              <a:rPr lang="en-US" sz="5600"/>
              <a:t> curves for RANDOM FORESTS</a:t>
            </a:r>
          </a:p>
        </p:txBody>
      </p:sp>
      <p:sp>
        <p:nvSpPr>
          <p:cNvPr id="45" name="Rectangle 6">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27432"/>
          </a:xfrm>
          <a:custGeom>
            <a:avLst/>
            <a:gdLst>
              <a:gd name="connsiteX0" fmla="*/ 0 w 3291840"/>
              <a:gd name="connsiteY0" fmla="*/ 0 h 27432"/>
              <a:gd name="connsiteX1" fmla="*/ 625450 w 3291840"/>
              <a:gd name="connsiteY1" fmla="*/ 0 h 27432"/>
              <a:gd name="connsiteX2" fmla="*/ 1283818 w 3291840"/>
              <a:gd name="connsiteY2" fmla="*/ 0 h 27432"/>
              <a:gd name="connsiteX3" fmla="*/ 1975104 w 3291840"/>
              <a:gd name="connsiteY3" fmla="*/ 0 h 27432"/>
              <a:gd name="connsiteX4" fmla="*/ 2666390 w 3291840"/>
              <a:gd name="connsiteY4" fmla="*/ 0 h 27432"/>
              <a:gd name="connsiteX5" fmla="*/ 3291840 w 3291840"/>
              <a:gd name="connsiteY5" fmla="*/ 0 h 27432"/>
              <a:gd name="connsiteX6" fmla="*/ 3291840 w 3291840"/>
              <a:gd name="connsiteY6" fmla="*/ 27432 h 27432"/>
              <a:gd name="connsiteX7" fmla="*/ 2567635 w 3291840"/>
              <a:gd name="connsiteY7" fmla="*/ 27432 h 27432"/>
              <a:gd name="connsiteX8" fmla="*/ 1843430 w 3291840"/>
              <a:gd name="connsiteY8" fmla="*/ 27432 h 27432"/>
              <a:gd name="connsiteX9" fmla="*/ 1185062 w 3291840"/>
              <a:gd name="connsiteY9" fmla="*/ 27432 h 27432"/>
              <a:gd name="connsiteX10" fmla="*/ 0 w 3291840"/>
              <a:gd name="connsiteY10" fmla="*/ 27432 h 27432"/>
              <a:gd name="connsiteX11" fmla="*/ 0 w 329184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27432"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0674" y="7395"/>
                  <a:pt x="3291885" y="21864"/>
                  <a:pt x="3291840" y="27432"/>
                </a:cubicBezTo>
                <a:cubicBezTo>
                  <a:pt x="3043276" y="47012"/>
                  <a:pt x="2921041" y="-3764"/>
                  <a:pt x="2567635" y="27432"/>
                </a:cubicBezTo>
                <a:cubicBezTo>
                  <a:pt x="2214230" y="58628"/>
                  <a:pt x="2189623" y="-3875"/>
                  <a:pt x="1843430" y="27432"/>
                </a:cubicBezTo>
                <a:cubicBezTo>
                  <a:pt x="1497237" y="58739"/>
                  <a:pt x="1492584" y="38324"/>
                  <a:pt x="1185062" y="27432"/>
                </a:cubicBezTo>
                <a:cubicBezTo>
                  <a:pt x="877540" y="16540"/>
                  <a:pt x="313238" y="55587"/>
                  <a:pt x="0" y="27432"/>
                </a:cubicBezTo>
                <a:cubicBezTo>
                  <a:pt x="-503" y="20663"/>
                  <a:pt x="1168" y="5855"/>
                  <a:pt x="0" y="0"/>
                </a:cubicBezTo>
                <a:close/>
              </a:path>
              <a:path w="3291840" h="27432"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2033" y="12649"/>
                  <a:pt x="3290852" y="17989"/>
                  <a:pt x="3291840" y="27432"/>
                </a:cubicBezTo>
                <a:cubicBezTo>
                  <a:pt x="3120474" y="24858"/>
                  <a:pt x="2816568" y="13777"/>
                  <a:pt x="2633472" y="27432"/>
                </a:cubicBezTo>
                <a:cubicBezTo>
                  <a:pt x="2450376" y="41087"/>
                  <a:pt x="2160769" y="46494"/>
                  <a:pt x="1909267" y="27432"/>
                </a:cubicBezTo>
                <a:cubicBezTo>
                  <a:pt x="1657765" y="8370"/>
                  <a:pt x="1623992" y="18792"/>
                  <a:pt x="1349654" y="27432"/>
                </a:cubicBezTo>
                <a:cubicBezTo>
                  <a:pt x="1075316" y="36072"/>
                  <a:pt x="833426" y="43325"/>
                  <a:pt x="691286" y="27432"/>
                </a:cubicBezTo>
                <a:cubicBezTo>
                  <a:pt x="549146" y="11539"/>
                  <a:pt x="342011" y="33345"/>
                  <a:pt x="0" y="27432"/>
                </a:cubicBezTo>
                <a:cubicBezTo>
                  <a:pt x="1300" y="19678"/>
                  <a:pt x="-86" y="12044"/>
                  <a:pt x="0" y="0"/>
                </a:cubicBezTo>
                <a:close/>
              </a:path>
            </a:pathLst>
          </a:custGeom>
          <a:solidFill>
            <a:srgbClr val="FF8621"/>
          </a:solidFill>
          <a:ln w="38100" cap="rnd">
            <a:solidFill>
              <a:srgbClr val="FF862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65AA367-1B3C-6697-57D8-307D7121041A}"/>
              </a:ext>
            </a:extLst>
          </p:cNvPr>
          <p:cNvSpPr txBox="1"/>
          <p:nvPr/>
        </p:nvSpPr>
        <p:spPr>
          <a:xfrm>
            <a:off x="640080" y="2872899"/>
            <a:ext cx="4243589" cy="332066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110000"/>
              </a:lnSpc>
              <a:spcAft>
                <a:spcPts val="600"/>
              </a:spcAft>
            </a:pPr>
            <a:endParaRPr lang="en-US"/>
          </a:p>
          <a:p>
            <a:pPr indent="-228600">
              <a:lnSpc>
                <a:spcPct val="110000"/>
              </a:lnSpc>
              <a:spcAft>
                <a:spcPts val="600"/>
              </a:spcAft>
              <a:buFont typeface="Arial" panose="020B0604020202020204" pitchFamily="34" charset="0"/>
              <a:buChar char="•"/>
            </a:pPr>
            <a:endParaRPr lang="en-US"/>
          </a:p>
        </p:txBody>
      </p:sp>
      <p:sp>
        <p:nvSpPr>
          <p:cNvPr id="7" name="TextBox 6">
            <a:extLst>
              <a:ext uri="{FF2B5EF4-FFF2-40B4-BE49-F238E27FC236}">
                <a16:creationId xmlns:a16="http://schemas.microsoft.com/office/drawing/2014/main" id="{3626AA85-708E-501A-2124-D6302C607121}"/>
              </a:ext>
            </a:extLst>
          </p:cNvPr>
          <p:cNvSpPr txBox="1"/>
          <p:nvPr/>
        </p:nvSpPr>
        <p:spPr>
          <a:xfrm>
            <a:off x="1784683" y="6116052"/>
            <a:ext cx="34089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Transfer </a:t>
            </a:r>
          </a:p>
        </p:txBody>
      </p:sp>
      <p:sp>
        <p:nvSpPr>
          <p:cNvPr id="8" name="TextBox 7">
            <a:extLst>
              <a:ext uri="{FF2B5EF4-FFF2-40B4-BE49-F238E27FC236}">
                <a16:creationId xmlns:a16="http://schemas.microsoft.com/office/drawing/2014/main" id="{3B65A6B8-FD8C-6E48-EB6A-E2CC017DB216}"/>
              </a:ext>
            </a:extLst>
          </p:cNvPr>
          <p:cNvSpPr txBox="1"/>
          <p:nvPr/>
        </p:nvSpPr>
        <p:spPr>
          <a:xfrm>
            <a:off x="7589921" y="6126078"/>
            <a:ext cx="1784684" cy="3810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Cash-out</a:t>
            </a:r>
          </a:p>
        </p:txBody>
      </p:sp>
      <p:pic>
        <p:nvPicPr>
          <p:cNvPr id="4" name="Picture 5" descr="Text&#10;&#10;Description automatically generated">
            <a:extLst>
              <a:ext uri="{FF2B5EF4-FFF2-40B4-BE49-F238E27FC236}">
                <a16:creationId xmlns:a16="http://schemas.microsoft.com/office/drawing/2014/main" id="{A182ED30-C30C-33F5-32CA-FB7AD47718A6}"/>
              </a:ext>
            </a:extLst>
          </p:cNvPr>
          <p:cNvPicPr>
            <a:picLocks noChangeAspect="1"/>
          </p:cNvPicPr>
          <p:nvPr/>
        </p:nvPicPr>
        <p:blipFill>
          <a:blip r:embed="rId2"/>
          <a:stretch>
            <a:fillRect/>
          </a:stretch>
        </p:blipFill>
        <p:spPr>
          <a:xfrm>
            <a:off x="984585" y="2529115"/>
            <a:ext cx="4387514" cy="2882612"/>
          </a:xfrm>
          <a:prstGeom prst="rect">
            <a:avLst/>
          </a:prstGeom>
        </p:spPr>
      </p:pic>
      <p:pic>
        <p:nvPicPr>
          <p:cNvPr id="6" name="Picture 9" descr="A picture containing graphical user interface&#10;&#10;Description automatically generated">
            <a:extLst>
              <a:ext uri="{FF2B5EF4-FFF2-40B4-BE49-F238E27FC236}">
                <a16:creationId xmlns:a16="http://schemas.microsoft.com/office/drawing/2014/main" id="{6157FFC5-DC56-FB58-5C48-73AC28CC06AE}"/>
              </a:ext>
            </a:extLst>
          </p:cNvPr>
          <p:cNvPicPr>
            <a:picLocks noChangeAspect="1"/>
          </p:cNvPicPr>
          <p:nvPr/>
        </p:nvPicPr>
        <p:blipFill>
          <a:blip r:embed="rId3"/>
          <a:stretch>
            <a:fillRect/>
          </a:stretch>
        </p:blipFill>
        <p:spPr>
          <a:xfrm>
            <a:off x="6489033" y="2624891"/>
            <a:ext cx="4066673" cy="2701088"/>
          </a:xfrm>
          <a:prstGeom prst="rect">
            <a:avLst/>
          </a:prstGeom>
        </p:spPr>
      </p:pic>
    </p:spTree>
    <p:extLst>
      <p:ext uri="{BB962C8B-B14F-4D97-AF65-F5344CB8AC3E}">
        <p14:creationId xmlns:p14="http://schemas.microsoft.com/office/powerpoint/2010/main" val="2714570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3" name="Rectangle 4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89F167-20E2-F054-A7AC-33256F3735E4}"/>
              </a:ext>
            </a:extLst>
          </p:cNvPr>
          <p:cNvSpPr>
            <a:spLocks noGrp="1"/>
          </p:cNvSpPr>
          <p:nvPr>
            <p:ph type="title"/>
          </p:nvPr>
        </p:nvSpPr>
        <p:spPr>
          <a:xfrm>
            <a:off x="638881" y="759978"/>
            <a:ext cx="10909640" cy="1065836"/>
          </a:xfrm>
        </p:spPr>
        <p:txBody>
          <a:bodyPr vert="horz" lIns="91440" tIns="45720" rIns="91440" bIns="45720" rtlCol="0" anchor="ctr">
            <a:normAutofit fontScale="90000"/>
          </a:bodyPr>
          <a:lstStyle/>
          <a:p>
            <a:pPr algn="ctr"/>
            <a:r>
              <a:rPr lang="en-US" sz="5600"/>
              <a:t>Precision, Recall, </a:t>
            </a:r>
            <a:r>
              <a:rPr lang="en-US" sz="5600" err="1"/>
              <a:t>Fscore</a:t>
            </a:r>
            <a:r>
              <a:rPr lang="en-US" sz="5600"/>
              <a:t> curves for NAÏVE BAYES(GAUSSIAN)</a:t>
            </a:r>
          </a:p>
        </p:txBody>
      </p:sp>
      <p:sp>
        <p:nvSpPr>
          <p:cNvPr id="45" name="Rectangle 6">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27432"/>
          </a:xfrm>
          <a:custGeom>
            <a:avLst/>
            <a:gdLst>
              <a:gd name="connsiteX0" fmla="*/ 0 w 3291840"/>
              <a:gd name="connsiteY0" fmla="*/ 0 h 27432"/>
              <a:gd name="connsiteX1" fmla="*/ 625450 w 3291840"/>
              <a:gd name="connsiteY1" fmla="*/ 0 h 27432"/>
              <a:gd name="connsiteX2" fmla="*/ 1283818 w 3291840"/>
              <a:gd name="connsiteY2" fmla="*/ 0 h 27432"/>
              <a:gd name="connsiteX3" fmla="*/ 1975104 w 3291840"/>
              <a:gd name="connsiteY3" fmla="*/ 0 h 27432"/>
              <a:gd name="connsiteX4" fmla="*/ 2666390 w 3291840"/>
              <a:gd name="connsiteY4" fmla="*/ 0 h 27432"/>
              <a:gd name="connsiteX5" fmla="*/ 3291840 w 3291840"/>
              <a:gd name="connsiteY5" fmla="*/ 0 h 27432"/>
              <a:gd name="connsiteX6" fmla="*/ 3291840 w 3291840"/>
              <a:gd name="connsiteY6" fmla="*/ 27432 h 27432"/>
              <a:gd name="connsiteX7" fmla="*/ 2567635 w 3291840"/>
              <a:gd name="connsiteY7" fmla="*/ 27432 h 27432"/>
              <a:gd name="connsiteX8" fmla="*/ 1843430 w 3291840"/>
              <a:gd name="connsiteY8" fmla="*/ 27432 h 27432"/>
              <a:gd name="connsiteX9" fmla="*/ 1185062 w 3291840"/>
              <a:gd name="connsiteY9" fmla="*/ 27432 h 27432"/>
              <a:gd name="connsiteX10" fmla="*/ 0 w 3291840"/>
              <a:gd name="connsiteY10" fmla="*/ 27432 h 27432"/>
              <a:gd name="connsiteX11" fmla="*/ 0 w 329184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27432"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0674" y="7395"/>
                  <a:pt x="3291885" y="21864"/>
                  <a:pt x="3291840" y="27432"/>
                </a:cubicBezTo>
                <a:cubicBezTo>
                  <a:pt x="3043276" y="47012"/>
                  <a:pt x="2921041" y="-3764"/>
                  <a:pt x="2567635" y="27432"/>
                </a:cubicBezTo>
                <a:cubicBezTo>
                  <a:pt x="2214230" y="58628"/>
                  <a:pt x="2189623" y="-3875"/>
                  <a:pt x="1843430" y="27432"/>
                </a:cubicBezTo>
                <a:cubicBezTo>
                  <a:pt x="1497237" y="58739"/>
                  <a:pt x="1492584" y="38324"/>
                  <a:pt x="1185062" y="27432"/>
                </a:cubicBezTo>
                <a:cubicBezTo>
                  <a:pt x="877540" y="16540"/>
                  <a:pt x="313238" y="55587"/>
                  <a:pt x="0" y="27432"/>
                </a:cubicBezTo>
                <a:cubicBezTo>
                  <a:pt x="-503" y="20663"/>
                  <a:pt x="1168" y="5855"/>
                  <a:pt x="0" y="0"/>
                </a:cubicBezTo>
                <a:close/>
              </a:path>
              <a:path w="3291840" h="27432"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2033" y="12649"/>
                  <a:pt x="3290852" y="17989"/>
                  <a:pt x="3291840" y="27432"/>
                </a:cubicBezTo>
                <a:cubicBezTo>
                  <a:pt x="3120474" y="24858"/>
                  <a:pt x="2816568" y="13777"/>
                  <a:pt x="2633472" y="27432"/>
                </a:cubicBezTo>
                <a:cubicBezTo>
                  <a:pt x="2450376" y="41087"/>
                  <a:pt x="2160769" y="46494"/>
                  <a:pt x="1909267" y="27432"/>
                </a:cubicBezTo>
                <a:cubicBezTo>
                  <a:pt x="1657765" y="8370"/>
                  <a:pt x="1623992" y="18792"/>
                  <a:pt x="1349654" y="27432"/>
                </a:cubicBezTo>
                <a:cubicBezTo>
                  <a:pt x="1075316" y="36072"/>
                  <a:pt x="833426" y="43325"/>
                  <a:pt x="691286" y="27432"/>
                </a:cubicBezTo>
                <a:cubicBezTo>
                  <a:pt x="549146" y="11539"/>
                  <a:pt x="342011" y="33345"/>
                  <a:pt x="0" y="27432"/>
                </a:cubicBezTo>
                <a:cubicBezTo>
                  <a:pt x="1300" y="19678"/>
                  <a:pt x="-86" y="12044"/>
                  <a:pt x="0" y="0"/>
                </a:cubicBezTo>
                <a:close/>
              </a:path>
            </a:pathLst>
          </a:custGeom>
          <a:solidFill>
            <a:srgbClr val="FF8621"/>
          </a:solidFill>
          <a:ln w="38100" cap="rnd">
            <a:solidFill>
              <a:srgbClr val="FF862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65AA367-1B3C-6697-57D8-307D7121041A}"/>
              </a:ext>
            </a:extLst>
          </p:cNvPr>
          <p:cNvSpPr txBox="1"/>
          <p:nvPr/>
        </p:nvSpPr>
        <p:spPr>
          <a:xfrm>
            <a:off x="640080" y="2872899"/>
            <a:ext cx="4243589" cy="332066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110000"/>
              </a:lnSpc>
              <a:spcAft>
                <a:spcPts val="600"/>
              </a:spcAft>
            </a:pPr>
            <a:endParaRPr lang="en-US"/>
          </a:p>
          <a:p>
            <a:pPr indent="-228600">
              <a:lnSpc>
                <a:spcPct val="110000"/>
              </a:lnSpc>
              <a:spcAft>
                <a:spcPts val="600"/>
              </a:spcAft>
              <a:buFont typeface="Arial" panose="020B0604020202020204" pitchFamily="34" charset="0"/>
              <a:buChar char="•"/>
            </a:pPr>
            <a:endParaRPr lang="en-US"/>
          </a:p>
        </p:txBody>
      </p:sp>
      <p:sp>
        <p:nvSpPr>
          <p:cNvPr id="7" name="TextBox 6">
            <a:extLst>
              <a:ext uri="{FF2B5EF4-FFF2-40B4-BE49-F238E27FC236}">
                <a16:creationId xmlns:a16="http://schemas.microsoft.com/office/drawing/2014/main" id="{3626AA85-708E-501A-2124-D6302C607121}"/>
              </a:ext>
            </a:extLst>
          </p:cNvPr>
          <p:cNvSpPr txBox="1"/>
          <p:nvPr/>
        </p:nvSpPr>
        <p:spPr>
          <a:xfrm>
            <a:off x="1784683" y="6116052"/>
            <a:ext cx="34089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Transfer </a:t>
            </a:r>
          </a:p>
        </p:txBody>
      </p:sp>
      <p:sp>
        <p:nvSpPr>
          <p:cNvPr id="8" name="TextBox 7">
            <a:extLst>
              <a:ext uri="{FF2B5EF4-FFF2-40B4-BE49-F238E27FC236}">
                <a16:creationId xmlns:a16="http://schemas.microsoft.com/office/drawing/2014/main" id="{3B65A6B8-FD8C-6E48-EB6A-E2CC017DB216}"/>
              </a:ext>
            </a:extLst>
          </p:cNvPr>
          <p:cNvSpPr txBox="1"/>
          <p:nvPr/>
        </p:nvSpPr>
        <p:spPr>
          <a:xfrm>
            <a:off x="7589921" y="6126078"/>
            <a:ext cx="1784684" cy="3810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Cash-out</a:t>
            </a:r>
          </a:p>
        </p:txBody>
      </p:sp>
      <p:pic>
        <p:nvPicPr>
          <p:cNvPr id="5" name="Picture 8" descr="Chart, line chart&#10;&#10;Description automatically generated">
            <a:extLst>
              <a:ext uri="{FF2B5EF4-FFF2-40B4-BE49-F238E27FC236}">
                <a16:creationId xmlns:a16="http://schemas.microsoft.com/office/drawing/2014/main" id="{74DDA08F-3A7A-8F1C-CD6D-3233EA784616}"/>
              </a:ext>
            </a:extLst>
          </p:cNvPr>
          <p:cNvPicPr>
            <a:picLocks noChangeAspect="1"/>
          </p:cNvPicPr>
          <p:nvPr/>
        </p:nvPicPr>
        <p:blipFill>
          <a:blip r:embed="rId2"/>
          <a:stretch>
            <a:fillRect/>
          </a:stretch>
        </p:blipFill>
        <p:spPr>
          <a:xfrm>
            <a:off x="6198269" y="2360519"/>
            <a:ext cx="5440275" cy="3470461"/>
          </a:xfrm>
          <a:prstGeom prst="rect">
            <a:avLst/>
          </a:prstGeom>
        </p:spPr>
      </p:pic>
      <p:pic>
        <p:nvPicPr>
          <p:cNvPr id="9" name="Picture 9" descr="A picture containing graphical user interface&#10;&#10;Description automatically generated">
            <a:extLst>
              <a:ext uri="{FF2B5EF4-FFF2-40B4-BE49-F238E27FC236}">
                <a16:creationId xmlns:a16="http://schemas.microsoft.com/office/drawing/2014/main" id="{BCAA8C00-EF9C-FED8-03B2-E47A9B67D66D}"/>
              </a:ext>
            </a:extLst>
          </p:cNvPr>
          <p:cNvPicPr>
            <a:picLocks noChangeAspect="1"/>
          </p:cNvPicPr>
          <p:nvPr/>
        </p:nvPicPr>
        <p:blipFill>
          <a:blip r:embed="rId3"/>
          <a:stretch>
            <a:fillRect/>
          </a:stretch>
        </p:blipFill>
        <p:spPr>
          <a:xfrm>
            <a:off x="473243" y="2364205"/>
            <a:ext cx="5219700" cy="3473114"/>
          </a:xfrm>
          <a:prstGeom prst="rect">
            <a:avLst/>
          </a:prstGeom>
        </p:spPr>
      </p:pic>
    </p:spTree>
    <p:extLst>
      <p:ext uri="{BB962C8B-B14F-4D97-AF65-F5344CB8AC3E}">
        <p14:creationId xmlns:p14="http://schemas.microsoft.com/office/powerpoint/2010/main" val="2196795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AE7E2-69E1-DC35-4B6C-A6920CC44439}"/>
              </a:ext>
            </a:extLst>
          </p:cNvPr>
          <p:cNvSpPr>
            <a:spLocks noGrp="1"/>
          </p:cNvSpPr>
          <p:nvPr>
            <p:ph type="title"/>
          </p:nvPr>
        </p:nvSpPr>
        <p:spPr/>
        <p:txBody>
          <a:bodyPr>
            <a:normAutofit fontScale="90000"/>
          </a:bodyPr>
          <a:lstStyle/>
          <a:p>
            <a:pPr algn="ctr"/>
            <a:br>
              <a:rPr lang="en-US">
                <a:ea typeface="+mj-lt"/>
                <a:cs typeface="+mj-lt"/>
              </a:rPr>
            </a:br>
            <a:r>
              <a:rPr lang="en-US">
                <a:ea typeface="+mj-lt"/>
                <a:cs typeface="+mj-lt"/>
              </a:rPr>
              <a:t>Precision, Recall, </a:t>
            </a:r>
            <a:r>
              <a:rPr lang="en-US" err="1">
                <a:ea typeface="+mj-lt"/>
                <a:cs typeface="+mj-lt"/>
              </a:rPr>
              <a:t>Fscore</a:t>
            </a:r>
            <a:r>
              <a:rPr lang="en-US">
                <a:ea typeface="+mj-lt"/>
                <a:cs typeface="+mj-lt"/>
              </a:rPr>
              <a:t> curves for </a:t>
            </a:r>
            <a:r>
              <a:rPr lang="en-US" err="1">
                <a:ea typeface="+mj-lt"/>
                <a:cs typeface="+mj-lt"/>
              </a:rPr>
              <a:t>GraDIENT</a:t>
            </a:r>
            <a:r>
              <a:rPr lang="en-US">
                <a:ea typeface="+mj-lt"/>
                <a:cs typeface="+mj-lt"/>
              </a:rPr>
              <a:t> BOOSTING,MLP</a:t>
            </a:r>
          </a:p>
          <a:p>
            <a:endParaRPr lang="en-US"/>
          </a:p>
        </p:txBody>
      </p:sp>
      <p:pic>
        <p:nvPicPr>
          <p:cNvPr id="4" name="Picture 4" descr="Chart, line chart&#10;&#10;Description automatically generated">
            <a:extLst>
              <a:ext uri="{FF2B5EF4-FFF2-40B4-BE49-F238E27FC236}">
                <a16:creationId xmlns:a16="http://schemas.microsoft.com/office/drawing/2014/main" id="{76FB97E7-3E3B-4FB5-97FC-7E4F69297458}"/>
              </a:ext>
            </a:extLst>
          </p:cNvPr>
          <p:cNvPicPr>
            <a:picLocks noGrp="1" noChangeAspect="1"/>
          </p:cNvPicPr>
          <p:nvPr>
            <p:ph idx="1"/>
          </p:nvPr>
        </p:nvPicPr>
        <p:blipFill>
          <a:blip r:embed="rId2"/>
          <a:stretch>
            <a:fillRect/>
          </a:stretch>
        </p:blipFill>
        <p:spPr>
          <a:xfrm>
            <a:off x="918411" y="2278451"/>
            <a:ext cx="4419600" cy="2892090"/>
          </a:xfrm>
        </p:spPr>
      </p:pic>
      <p:pic>
        <p:nvPicPr>
          <p:cNvPr id="5" name="Picture 5" descr="Chart&#10;&#10;Description automatically generated">
            <a:extLst>
              <a:ext uri="{FF2B5EF4-FFF2-40B4-BE49-F238E27FC236}">
                <a16:creationId xmlns:a16="http://schemas.microsoft.com/office/drawing/2014/main" id="{33BC0D14-241A-67AC-6E17-1A5D0D7C2D3C}"/>
              </a:ext>
            </a:extLst>
          </p:cNvPr>
          <p:cNvPicPr>
            <a:picLocks noChangeAspect="1"/>
          </p:cNvPicPr>
          <p:nvPr/>
        </p:nvPicPr>
        <p:blipFill>
          <a:blip r:embed="rId3"/>
          <a:stretch>
            <a:fillRect/>
          </a:stretch>
        </p:blipFill>
        <p:spPr>
          <a:xfrm>
            <a:off x="6739689" y="2243891"/>
            <a:ext cx="4237121" cy="2811378"/>
          </a:xfrm>
          <a:prstGeom prst="rect">
            <a:avLst/>
          </a:prstGeom>
        </p:spPr>
      </p:pic>
      <p:sp>
        <p:nvSpPr>
          <p:cNvPr id="6" name="TextBox 5">
            <a:extLst>
              <a:ext uri="{FF2B5EF4-FFF2-40B4-BE49-F238E27FC236}">
                <a16:creationId xmlns:a16="http://schemas.microsoft.com/office/drawing/2014/main" id="{E234856F-96E5-2AC6-3A62-F02F7AEC640B}"/>
              </a:ext>
            </a:extLst>
          </p:cNvPr>
          <p:cNvSpPr txBox="1"/>
          <p:nvPr/>
        </p:nvSpPr>
        <p:spPr>
          <a:xfrm>
            <a:off x="1353552" y="5775157"/>
            <a:ext cx="35994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Gradient Boosting for transfer</a:t>
            </a:r>
          </a:p>
        </p:txBody>
      </p:sp>
      <p:sp>
        <p:nvSpPr>
          <p:cNvPr id="7" name="TextBox 6">
            <a:extLst>
              <a:ext uri="{FF2B5EF4-FFF2-40B4-BE49-F238E27FC236}">
                <a16:creationId xmlns:a16="http://schemas.microsoft.com/office/drawing/2014/main" id="{93B6C206-C41A-91C0-ADF9-5E333BD699FE}"/>
              </a:ext>
            </a:extLst>
          </p:cNvPr>
          <p:cNvSpPr txBox="1"/>
          <p:nvPr/>
        </p:nvSpPr>
        <p:spPr>
          <a:xfrm>
            <a:off x="7098632" y="5775156"/>
            <a:ext cx="3418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MLP for transfer</a:t>
            </a:r>
          </a:p>
        </p:txBody>
      </p:sp>
    </p:spTree>
    <p:extLst>
      <p:ext uri="{BB962C8B-B14F-4D97-AF65-F5344CB8AC3E}">
        <p14:creationId xmlns:p14="http://schemas.microsoft.com/office/powerpoint/2010/main" val="3678630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17F8A0-FD03-1E08-9EC7-70F5F27A889F}"/>
              </a:ext>
            </a:extLst>
          </p:cNvPr>
          <p:cNvSpPr>
            <a:spLocks noGrp="1"/>
          </p:cNvSpPr>
          <p:nvPr>
            <p:ph idx="1"/>
          </p:nvPr>
        </p:nvSpPr>
        <p:spPr/>
        <p:txBody>
          <a:bodyPr vert="horz" lIns="91440" tIns="45720" rIns="91440" bIns="45720" rtlCol="0" anchor="t">
            <a:normAutofit/>
          </a:bodyPr>
          <a:lstStyle/>
          <a:p>
            <a:pPr marL="0" indent="0">
              <a:buNone/>
            </a:pPr>
            <a:br>
              <a:rPr lang="en-US"/>
            </a:br>
            <a:endParaRPr lang="en-US"/>
          </a:p>
          <a:p>
            <a:endParaRPr lang="en-US"/>
          </a:p>
        </p:txBody>
      </p:sp>
      <p:sp>
        <p:nvSpPr>
          <p:cNvPr id="8" name="TextBox 7">
            <a:extLst>
              <a:ext uri="{FF2B5EF4-FFF2-40B4-BE49-F238E27FC236}">
                <a16:creationId xmlns:a16="http://schemas.microsoft.com/office/drawing/2014/main" id="{6E8C4BCF-41DF-4E54-211D-C1162F584309}"/>
              </a:ext>
            </a:extLst>
          </p:cNvPr>
          <p:cNvSpPr txBox="1"/>
          <p:nvPr/>
        </p:nvSpPr>
        <p:spPr>
          <a:xfrm>
            <a:off x="1032710" y="481262"/>
            <a:ext cx="953502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Times New Roman"/>
                <a:cs typeface="Times New Roman"/>
              </a:rPr>
              <a:t>WEIGHTS FOR  GOOD PRECISION, RECALL FOR VARIOUS MODELS</a:t>
            </a:r>
          </a:p>
        </p:txBody>
      </p:sp>
      <p:sp>
        <p:nvSpPr>
          <p:cNvPr id="9" name="TextBox 8">
            <a:extLst>
              <a:ext uri="{FF2B5EF4-FFF2-40B4-BE49-F238E27FC236}">
                <a16:creationId xmlns:a16="http://schemas.microsoft.com/office/drawing/2014/main" id="{FE8F3C64-9391-411B-F267-FB17ECD62C75}"/>
              </a:ext>
            </a:extLst>
          </p:cNvPr>
          <p:cNvSpPr txBox="1"/>
          <p:nvPr/>
        </p:nvSpPr>
        <p:spPr>
          <a:xfrm>
            <a:off x="7840579" y="2356184"/>
            <a:ext cx="21857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Transfer</a:t>
            </a:r>
          </a:p>
        </p:txBody>
      </p:sp>
      <p:sp>
        <p:nvSpPr>
          <p:cNvPr id="10" name="TextBox 9">
            <a:extLst>
              <a:ext uri="{FF2B5EF4-FFF2-40B4-BE49-F238E27FC236}">
                <a16:creationId xmlns:a16="http://schemas.microsoft.com/office/drawing/2014/main" id="{F9797BFC-3B25-92D5-C748-344DDE09FB3A}"/>
              </a:ext>
            </a:extLst>
          </p:cNvPr>
          <p:cNvSpPr txBox="1"/>
          <p:nvPr/>
        </p:nvSpPr>
        <p:spPr>
          <a:xfrm>
            <a:off x="3017921" y="5895473"/>
            <a:ext cx="21255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Cash-out</a:t>
            </a:r>
          </a:p>
        </p:txBody>
      </p:sp>
      <p:pic>
        <p:nvPicPr>
          <p:cNvPr id="4" name="Picture 4" descr="Table&#10;&#10;Description automatically generated">
            <a:extLst>
              <a:ext uri="{FF2B5EF4-FFF2-40B4-BE49-F238E27FC236}">
                <a16:creationId xmlns:a16="http://schemas.microsoft.com/office/drawing/2014/main" id="{5520E866-E23D-07B6-B336-B1F3CA25727A}"/>
              </a:ext>
            </a:extLst>
          </p:cNvPr>
          <p:cNvPicPr>
            <a:picLocks noChangeAspect="1"/>
          </p:cNvPicPr>
          <p:nvPr/>
        </p:nvPicPr>
        <p:blipFill rotWithShape="1">
          <a:blip r:embed="rId2"/>
          <a:srcRect l="22008" t="41176" r="24156" b="19608"/>
          <a:stretch/>
        </p:blipFill>
        <p:spPr>
          <a:xfrm>
            <a:off x="4546271" y="4221060"/>
            <a:ext cx="5675391" cy="2315402"/>
          </a:xfrm>
          <a:prstGeom prst="rect">
            <a:avLst/>
          </a:prstGeom>
        </p:spPr>
      </p:pic>
      <p:pic>
        <p:nvPicPr>
          <p:cNvPr id="5" name="Picture 10" descr="Table&#10;&#10;Description automatically generated">
            <a:extLst>
              <a:ext uri="{FF2B5EF4-FFF2-40B4-BE49-F238E27FC236}">
                <a16:creationId xmlns:a16="http://schemas.microsoft.com/office/drawing/2014/main" id="{D9E231AB-58A9-2DF5-7335-98C6DEBAC20B}"/>
              </a:ext>
            </a:extLst>
          </p:cNvPr>
          <p:cNvPicPr>
            <a:picLocks noChangeAspect="1"/>
          </p:cNvPicPr>
          <p:nvPr/>
        </p:nvPicPr>
        <p:blipFill rotWithShape="1">
          <a:blip r:embed="rId3"/>
          <a:srcRect l="21946" t="38609" r="23418" b="18465"/>
          <a:stretch/>
        </p:blipFill>
        <p:spPr>
          <a:xfrm>
            <a:off x="1439492" y="1895475"/>
            <a:ext cx="5166257" cy="2275787"/>
          </a:xfrm>
          <a:prstGeom prst="rect">
            <a:avLst/>
          </a:prstGeom>
        </p:spPr>
      </p:pic>
    </p:spTree>
    <p:extLst>
      <p:ext uri="{BB962C8B-B14F-4D97-AF65-F5344CB8AC3E}">
        <p14:creationId xmlns:p14="http://schemas.microsoft.com/office/powerpoint/2010/main" val="123657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A2933-DC0D-5E6C-BC43-2CC4B778223F}"/>
              </a:ext>
            </a:extLst>
          </p:cNvPr>
          <p:cNvSpPr>
            <a:spLocks noGrp="1"/>
          </p:cNvSpPr>
          <p:nvPr>
            <p:ph type="title"/>
          </p:nvPr>
        </p:nvSpPr>
        <p:spPr/>
        <p:txBody>
          <a:bodyPr/>
          <a:lstStyle/>
          <a:p>
            <a:r>
              <a:rPr lang="en-US"/>
              <a:t>                  Precision Recall curves</a:t>
            </a:r>
          </a:p>
        </p:txBody>
      </p:sp>
      <p:sp>
        <p:nvSpPr>
          <p:cNvPr id="3" name="Content Placeholder 2">
            <a:extLst>
              <a:ext uri="{FF2B5EF4-FFF2-40B4-BE49-F238E27FC236}">
                <a16:creationId xmlns:a16="http://schemas.microsoft.com/office/drawing/2014/main" id="{217426DE-B5DD-EE10-120A-CFA5C94530EF}"/>
              </a:ext>
            </a:extLst>
          </p:cNvPr>
          <p:cNvSpPr>
            <a:spLocks noGrp="1"/>
          </p:cNvSpPr>
          <p:nvPr>
            <p:ph idx="1"/>
          </p:nvPr>
        </p:nvSpPr>
        <p:spPr/>
        <p:txBody>
          <a:bodyPr vert="horz" lIns="91440" tIns="45720" rIns="91440" bIns="45720" rtlCol="0" anchor="t">
            <a:normAutofit/>
          </a:bodyPr>
          <a:lstStyle/>
          <a:p>
            <a:r>
              <a:rPr lang="en-US" sz="2000">
                <a:latin typeface="Times New Roman"/>
                <a:ea typeface="+mn-lt"/>
                <a:cs typeface="+mn-lt"/>
              </a:rPr>
              <a:t>Finally, we made predictions on our test dataset split using the models that were trained using the</a:t>
            </a:r>
            <a:br>
              <a:rPr lang="en-US" sz="2000">
                <a:latin typeface="Times New Roman"/>
                <a:ea typeface="+mn-lt"/>
                <a:cs typeface="+mn-lt"/>
              </a:rPr>
            </a:br>
            <a:r>
              <a:rPr lang="en-US" sz="2000">
                <a:latin typeface="Times New Roman"/>
                <a:ea typeface="+mn-lt"/>
                <a:cs typeface="+mn-lt"/>
              </a:rPr>
              <a:t>selected set of class weights. By calculating metrics such as recall, precision, f1 score, and area</a:t>
            </a:r>
            <a:br>
              <a:rPr lang="en-US" sz="2000">
                <a:latin typeface="Times New Roman"/>
                <a:ea typeface="+mn-lt"/>
                <a:cs typeface="+mn-lt"/>
              </a:rPr>
            </a:br>
            <a:r>
              <a:rPr lang="en-US" sz="2000">
                <a:latin typeface="Times New Roman"/>
                <a:ea typeface="+mn-lt"/>
                <a:cs typeface="+mn-lt"/>
              </a:rPr>
              <a:t>under the precision-recall curve, we assessed the performance of our models.</a:t>
            </a:r>
          </a:p>
          <a:p>
            <a:pPr marL="0" indent="0">
              <a:buNone/>
            </a:pPr>
            <a:endParaRPr lang="en-US" sz="2000">
              <a:latin typeface="Times New Roman"/>
              <a:cs typeface="Times New Roman"/>
            </a:endParaRPr>
          </a:p>
        </p:txBody>
      </p:sp>
      <p:pic>
        <p:nvPicPr>
          <p:cNvPr id="4" name="Picture 4">
            <a:extLst>
              <a:ext uri="{FF2B5EF4-FFF2-40B4-BE49-F238E27FC236}">
                <a16:creationId xmlns:a16="http://schemas.microsoft.com/office/drawing/2014/main" id="{3800CAE8-548B-BF7B-5456-3490D379B426}"/>
              </a:ext>
            </a:extLst>
          </p:cNvPr>
          <p:cNvPicPr>
            <a:picLocks noChangeAspect="1"/>
          </p:cNvPicPr>
          <p:nvPr/>
        </p:nvPicPr>
        <p:blipFill>
          <a:blip r:embed="rId2"/>
          <a:stretch>
            <a:fillRect/>
          </a:stretch>
        </p:blipFill>
        <p:spPr>
          <a:xfrm>
            <a:off x="613611" y="3218278"/>
            <a:ext cx="4367463" cy="1243602"/>
          </a:xfrm>
          <a:prstGeom prst="rect">
            <a:avLst/>
          </a:prstGeom>
        </p:spPr>
      </p:pic>
      <p:pic>
        <p:nvPicPr>
          <p:cNvPr id="5" name="Picture 5" descr="A picture containing table&#10;&#10;Description automatically generated">
            <a:extLst>
              <a:ext uri="{FF2B5EF4-FFF2-40B4-BE49-F238E27FC236}">
                <a16:creationId xmlns:a16="http://schemas.microsoft.com/office/drawing/2014/main" id="{83D6BB6E-8780-3D47-7087-1C497B390F46}"/>
              </a:ext>
            </a:extLst>
          </p:cNvPr>
          <p:cNvPicPr>
            <a:picLocks noChangeAspect="1"/>
          </p:cNvPicPr>
          <p:nvPr/>
        </p:nvPicPr>
        <p:blipFill>
          <a:blip r:embed="rId3"/>
          <a:stretch>
            <a:fillRect/>
          </a:stretch>
        </p:blipFill>
        <p:spPr>
          <a:xfrm>
            <a:off x="5185611" y="3221423"/>
            <a:ext cx="4116804" cy="1167126"/>
          </a:xfrm>
          <a:prstGeom prst="rect">
            <a:avLst/>
          </a:prstGeom>
        </p:spPr>
      </p:pic>
      <p:sp>
        <p:nvSpPr>
          <p:cNvPr id="10" name="TextBox 9">
            <a:extLst>
              <a:ext uri="{FF2B5EF4-FFF2-40B4-BE49-F238E27FC236}">
                <a16:creationId xmlns:a16="http://schemas.microsoft.com/office/drawing/2014/main" id="{25F8DF74-77D8-C451-78C6-109E445FF17E}"/>
              </a:ext>
            </a:extLst>
          </p:cNvPr>
          <p:cNvSpPr txBox="1"/>
          <p:nvPr/>
        </p:nvSpPr>
        <p:spPr>
          <a:xfrm>
            <a:off x="9865895" y="3388895"/>
            <a:ext cx="1594183" cy="5903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mes New Roman"/>
                <a:cs typeface="Times New Roman"/>
              </a:rPr>
              <a:t>Train set of transfer, </a:t>
            </a:r>
            <a:r>
              <a:rPr lang="en-US" sz="1600" err="1">
                <a:latin typeface="Times New Roman"/>
                <a:cs typeface="Times New Roman"/>
              </a:rPr>
              <a:t>cashout</a:t>
            </a:r>
            <a:endParaRPr lang="en-US" sz="1600">
              <a:latin typeface="Times New Roman"/>
              <a:cs typeface="Times New Roman"/>
            </a:endParaRPr>
          </a:p>
        </p:txBody>
      </p:sp>
      <p:pic>
        <p:nvPicPr>
          <p:cNvPr id="12" name="Picture 12">
            <a:extLst>
              <a:ext uri="{FF2B5EF4-FFF2-40B4-BE49-F238E27FC236}">
                <a16:creationId xmlns:a16="http://schemas.microsoft.com/office/drawing/2014/main" id="{C2F2938E-370E-F224-AC0D-62880E2A1415}"/>
              </a:ext>
            </a:extLst>
          </p:cNvPr>
          <p:cNvPicPr>
            <a:picLocks noChangeAspect="1"/>
          </p:cNvPicPr>
          <p:nvPr/>
        </p:nvPicPr>
        <p:blipFill rotWithShape="1">
          <a:blip r:embed="rId4"/>
          <a:srcRect t="32990" r="-228" b="1031"/>
          <a:stretch/>
        </p:blipFill>
        <p:spPr>
          <a:xfrm>
            <a:off x="613611" y="4348739"/>
            <a:ext cx="4417608" cy="638611"/>
          </a:xfrm>
          <a:prstGeom prst="rect">
            <a:avLst/>
          </a:prstGeom>
        </p:spPr>
      </p:pic>
      <p:pic>
        <p:nvPicPr>
          <p:cNvPr id="6" name="Picture 7" descr="A picture containing table&#10;&#10;Description automatically generated">
            <a:extLst>
              <a:ext uri="{FF2B5EF4-FFF2-40B4-BE49-F238E27FC236}">
                <a16:creationId xmlns:a16="http://schemas.microsoft.com/office/drawing/2014/main" id="{B1F574CD-F9D4-6657-2904-931F7C24262F}"/>
              </a:ext>
            </a:extLst>
          </p:cNvPr>
          <p:cNvPicPr>
            <a:picLocks noChangeAspect="1"/>
          </p:cNvPicPr>
          <p:nvPr/>
        </p:nvPicPr>
        <p:blipFill rotWithShape="1">
          <a:blip r:embed="rId5"/>
          <a:srcRect l="-95" t="30000" r="-146" b="-1111"/>
          <a:stretch/>
        </p:blipFill>
        <p:spPr>
          <a:xfrm>
            <a:off x="5146027" y="4347313"/>
            <a:ext cx="4188039" cy="636230"/>
          </a:xfrm>
          <a:prstGeom prst="rect">
            <a:avLst/>
          </a:prstGeom>
        </p:spPr>
      </p:pic>
    </p:spTree>
    <p:extLst>
      <p:ext uri="{BB962C8B-B14F-4D97-AF65-F5344CB8AC3E}">
        <p14:creationId xmlns:p14="http://schemas.microsoft.com/office/powerpoint/2010/main" val="940113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E00A73-A437-7533-9D4F-289CD1466973}"/>
              </a:ext>
            </a:extLst>
          </p:cNvPr>
          <p:cNvSpPr txBox="1"/>
          <p:nvPr/>
        </p:nvSpPr>
        <p:spPr>
          <a:xfrm>
            <a:off x="4351420" y="6055895"/>
            <a:ext cx="348915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Test set of transfer, </a:t>
            </a:r>
            <a:r>
              <a:rPr lang="en-US" err="1">
                <a:latin typeface="Times New Roman"/>
                <a:cs typeface="Times New Roman"/>
              </a:rPr>
              <a:t>cashout</a:t>
            </a:r>
            <a:endParaRPr lang="en-US" err="1">
              <a:ea typeface="+mn-lt"/>
              <a:cs typeface="+mn-lt"/>
            </a:endParaRPr>
          </a:p>
          <a:p>
            <a:endParaRPr lang="en-US">
              <a:ea typeface="+mn-lt"/>
              <a:cs typeface="+mn-lt"/>
            </a:endParaRPr>
          </a:p>
          <a:p>
            <a:pPr algn="l"/>
            <a:endParaRPr lang="en-US"/>
          </a:p>
        </p:txBody>
      </p:sp>
      <p:pic>
        <p:nvPicPr>
          <p:cNvPr id="8" name="Picture 6" descr="A picture containing table&#10;&#10;Description automatically generated">
            <a:extLst>
              <a:ext uri="{FF2B5EF4-FFF2-40B4-BE49-F238E27FC236}">
                <a16:creationId xmlns:a16="http://schemas.microsoft.com/office/drawing/2014/main" id="{C255919A-73B7-5AF7-582C-976BA090306B}"/>
              </a:ext>
            </a:extLst>
          </p:cNvPr>
          <p:cNvPicPr>
            <a:picLocks noChangeAspect="1"/>
          </p:cNvPicPr>
          <p:nvPr/>
        </p:nvPicPr>
        <p:blipFill>
          <a:blip r:embed="rId2"/>
          <a:stretch>
            <a:fillRect/>
          </a:stretch>
        </p:blipFill>
        <p:spPr>
          <a:xfrm>
            <a:off x="683795" y="1841039"/>
            <a:ext cx="4367462" cy="1250868"/>
          </a:xfrm>
          <a:prstGeom prst="rect">
            <a:avLst/>
          </a:prstGeom>
        </p:spPr>
      </p:pic>
      <p:pic>
        <p:nvPicPr>
          <p:cNvPr id="9" name="Picture 9" descr="A picture containing box and whisker chart&#10;&#10;Description automatically generated">
            <a:extLst>
              <a:ext uri="{FF2B5EF4-FFF2-40B4-BE49-F238E27FC236}">
                <a16:creationId xmlns:a16="http://schemas.microsoft.com/office/drawing/2014/main" id="{752517CC-8DC9-32A9-F34F-A63115E82103}"/>
              </a:ext>
            </a:extLst>
          </p:cNvPr>
          <p:cNvPicPr>
            <a:picLocks noChangeAspect="1"/>
          </p:cNvPicPr>
          <p:nvPr/>
        </p:nvPicPr>
        <p:blipFill>
          <a:blip r:embed="rId3"/>
          <a:stretch>
            <a:fillRect/>
          </a:stretch>
        </p:blipFill>
        <p:spPr>
          <a:xfrm>
            <a:off x="723900" y="3007674"/>
            <a:ext cx="4267200" cy="652152"/>
          </a:xfrm>
          <a:prstGeom prst="rect">
            <a:avLst/>
          </a:prstGeom>
        </p:spPr>
      </p:pic>
      <p:pic>
        <p:nvPicPr>
          <p:cNvPr id="3" name="Picture 7" descr="A picture containing table&#10;&#10;Description automatically generated">
            <a:extLst>
              <a:ext uri="{FF2B5EF4-FFF2-40B4-BE49-F238E27FC236}">
                <a16:creationId xmlns:a16="http://schemas.microsoft.com/office/drawing/2014/main" id="{A08B5DA8-F831-329C-6139-FB6BB4EA5122}"/>
              </a:ext>
            </a:extLst>
          </p:cNvPr>
          <p:cNvPicPr>
            <a:picLocks noChangeAspect="1"/>
          </p:cNvPicPr>
          <p:nvPr/>
        </p:nvPicPr>
        <p:blipFill>
          <a:blip r:embed="rId4"/>
          <a:stretch>
            <a:fillRect/>
          </a:stretch>
        </p:blipFill>
        <p:spPr>
          <a:xfrm>
            <a:off x="5850475" y="1838564"/>
            <a:ext cx="3966409" cy="1167276"/>
          </a:xfrm>
          <a:prstGeom prst="rect">
            <a:avLst/>
          </a:prstGeom>
        </p:spPr>
      </p:pic>
      <p:pic>
        <p:nvPicPr>
          <p:cNvPr id="7" name="Picture 9">
            <a:extLst>
              <a:ext uri="{FF2B5EF4-FFF2-40B4-BE49-F238E27FC236}">
                <a16:creationId xmlns:a16="http://schemas.microsoft.com/office/drawing/2014/main" id="{9778B008-0AB5-FDDB-335C-6F1035890275}"/>
              </a:ext>
            </a:extLst>
          </p:cNvPr>
          <p:cNvPicPr>
            <a:picLocks noChangeAspect="1"/>
          </p:cNvPicPr>
          <p:nvPr/>
        </p:nvPicPr>
        <p:blipFill rotWithShape="1">
          <a:blip r:embed="rId5"/>
          <a:srcRect l="-176" t="31667" r="-361" b="-1667"/>
          <a:stretch/>
        </p:blipFill>
        <p:spPr>
          <a:xfrm>
            <a:off x="672077" y="5404022"/>
            <a:ext cx="4539224" cy="688710"/>
          </a:xfrm>
          <a:prstGeom prst="rect">
            <a:avLst/>
          </a:prstGeom>
        </p:spPr>
      </p:pic>
      <p:sp>
        <p:nvSpPr>
          <p:cNvPr id="11" name="TextBox 10">
            <a:extLst>
              <a:ext uri="{FF2B5EF4-FFF2-40B4-BE49-F238E27FC236}">
                <a16:creationId xmlns:a16="http://schemas.microsoft.com/office/drawing/2014/main" id="{94259F1A-F946-C729-FA55-716ED2A8CF55}"/>
              </a:ext>
            </a:extLst>
          </p:cNvPr>
          <p:cNvSpPr txBox="1"/>
          <p:nvPr/>
        </p:nvSpPr>
        <p:spPr>
          <a:xfrm>
            <a:off x="10598726" y="2167246"/>
            <a:ext cx="126670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Validation set of transfer, </a:t>
            </a:r>
            <a:r>
              <a:rPr lang="en-US" err="1">
                <a:latin typeface="Times New Roman"/>
                <a:cs typeface="Times New Roman"/>
              </a:rPr>
              <a:t>cashout</a:t>
            </a:r>
            <a:endParaRPr lang="en-US">
              <a:ea typeface="+mn-lt"/>
              <a:cs typeface="+mn-lt"/>
            </a:endParaRPr>
          </a:p>
          <a:p>
            <a:pPr algn="l"/>
            <a:endParaRPr lang="en-US"/>
          </a:p>
        </p:txBody>
      </p:sp>
      <p:pic>
        <p:nvPicPr>
          <p:cNvPr id="12" name="Picture 12" descr="A picture containing calendar&#10;&#10;Description automatically generated">
            <a:extLst>
              <a:ext uri="{FF2B5EF4-FFF2-40B4-BE49-F238E27FC236}">
                <a16:creationId xmlns:a16="http://schemas.microsoft.com/office/drawing/2014/main" id="{A525DD9E-E95D-B62A-72B8-663BAD6C1DB4}"/>
              </a:ext>
            </a:extLst>
          </p:cNvPr>
          <p:cNvPicPr>
            <a:picLocks noChangeAspect="1"/>
          </p:cNvPicPr>
          <p:nvPr/>
        </p:nvPicPr>
        <p:blipFill rotWithShape="1">
          <a:blip r:embed="rId6"/>
          <a:srcRect t="30000" r="-361" b="-1667"/>
          <a:stretch/>
        </p:blipFill>
        <p:spPr>
          <a:xfrm>
            <a:off x="5822868" y="2900601"/>
            <a:ext cx="4039598" cy="648846"/>
          </a:xfrm>
          <a:prstGeom prst="rect">
            <a:avLst/>
          </a:prstGeom>
        </p:spPr>
      </p:pic>
      <p:pic>
        <p:nvPicPr>
          <p:cNvPr id="13" name="Picture 13" descr="A picture containing table&#10;&#10;Description automatically generated">
            <a:extLst>
              <a:ext uri="{FF2B5EF4-FFF2-40B4-BE49-F238E27FC236}">
                <a16:creationId xmlns:a16="http://schemas.microsoft.com/office/drawing/2014/main" id="{1DAABD67-2BF0-6A74-5CAC-36C19BBFEA57}"/>
              </a:ext>
            </a:extLst>
          </p:cNvPr>
          <p:cNvPicPr>
            <a:picLocks noChangeAspect="1"/>
          </p:cNvPicPr>
          <p:nvPr/>
        </p:nvPicPr>
        <p:blipFill rotWithShape="1">
          <a:blip r:embed="rId7"/>
          <a:srcRect t="28056" r="-361" b="-1667"/>
          <a:stretch/>
        </p:blipFill>
        <p:spPr>
          <a:xfrm>
            <a:off x="6604660" y="5295166"/>
            <a:ext cx="4969832" cy="797092"/>
          </a:xfrm>
          <a:prstGeom prst="rect">
            <a:avLst/>
          </a:prstGeom>
        </p:spPr>
      </p:pic>
      <p:pic>
        <p:nvPicPr>
          <p:cNvPr id="16" name="Picture 16" descr="Table&#10;&#10;Description automatically generated">
            <a:extLst>
              <a:ext uri="{FF2B5EF4-FFF2-40B4-BE49-F238E27FC236}">
                <a16:creationId xmlns:a16="http://schemas.microsoft.com/office/drawing/2014/main" id="{9F074B57-BE14-AFCC-AA52-94251DE86788}"/>
              </a:ext>
            </a:extLst>
          </p:cNvPr>
          <p:cNvPicPr>
            <a:picLocks noGrp="1" noChangeAspect="1"/>
          </p:cNvPicPr>
          <p:nvPr>
            <p:ph idx="1"/>
          </p:nvPr>
        </p:nvPicPr>
        <p:blipFill rotWithShape="1">
          <a:blip r:embed="rId8"/>
          <a:srcRect l="-190" r="-106" b="6289"/>
          <a:stretch/>
        </p:blipFill>
        <p:spPr>
          <a:xfrm>
            <a:off x="723379" y="4209682"/>
            <a:ext cx="4456739" cy="1245170"/>
          </a:xfrm>
        </p:spPr>
      </p:pic>
      <p:pic>
        <p:nvPicPr>
          <p:cNvPr id="17" name="Picture 17" descr="Table&#10;&#10;Description automatically generated">
            <a:extLst>
              <a:ext uri="{FF2B5EF4-FFF2-40B4-BE49-F238E27FC236}">
                <a16:creationId xmlns:a16="http://schemas.microsoft.com/office/drawing/2014/main" id="{CE42F517-E57B-6F04-F113-5C6338852552}"/>
              </a:ext>
            </a:extLst>
          </p:cNvPr>
          <p:cNvPicPr>
            <a:picLocks noChangeAspect="1"/>
          </p:cNvPicPr>
          <p:nvPr/>
        </p:nvPicPr>
        <p:blipFill rotWithShape="1">
          <a:blip r:embed="rId8"/>
          <a:srcRect r="-257" b="6195"/>
          <a:stretch/>
        </p:blipFill>
        <p:spPr>
          <a:xfrm>
            <a:off x="6604660" y="3999676"/>
            <a:ext cx="4920348" cy="1332267"/>
          </a:xfrm>
          <a:prstGeom prst="rect">
            <a:avLst/>
          </a:prstGeom>
        </p:spPr>
      </p:pic>
    </p:spTree>
    <p:extLst>
      <p:ext uri="{BB962C8B-B14F-4D97-AF65-F5344CB8AC3E}">
        <p14:creationId xmlns:p14="http://schemas.microsoft.com/office/powerpoint/2010/main" val="4222220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3529-08D4-4888-F625-0B3DD6A8CE7C}"/>
              </a:ext>
            </a:extLst>
          </p:cNvPr>
          <p:cNvSpPr>
            <a:spLocks noGrp="1"/>
          </p:cNvSpPr>
          <p:nvPr>
            <p:ph type="title"/>
          </p:nvPr>
        </p:nvSpPr>
        <p:spPr/>
        <p:txBody>
          <a:bodyPr/>
          <a:lstStyle/>
          <a:p>
            <a:r>
              <a:rPr lang="en-US"/>
              <a:t>                         AUPRC Curves</a:t>
            </a:r>
          </a:p>
        </p:txBody>
      </p:sp>
      <p:pic>
        <p:nvPicPr>
          <p:cNvPr id="4" name="Picture 4" descr="Chart, line chart, histogram&#10;&#10;Description automatically generated">
            <a:extLst>
              <a:ext uri="{FF2B5EF4-FFF2-40B4-BE49-F238E27FC236}">
                <a16:creationId xmlns:a16="http://schemas.microsoft.com/office/drawing/2014/main" id="{91ABF4B6-D6C1-20DB-BB61-EEE5EBBDF9AA}"/>
              </a:ext>
            </a:extLst>
          </p:cNvPr>
          <p:cNvPicPr>
            <a:picLocks noGrp="1" noChangeAspect="1"/>
          </p:cNvPicPr>
          <p:nvPr>
            <p:ph idx="1"/>
          </p:nvPr>
        </p:nvPicPr>
        <p:blipFill>
          <a:blip r:embed="rId2"/>
          <a:stretch>
            <a:fillRect/>
          </a:stretch>
        </p:blipFill>
        <p:spPr>
          <a:xfrm>
            <a:off x="694623" y="1979516"/>
            <a:ext cx="3543702" cy="2637724"/>
          </a:xfrm>
        </p:spPr>
      </p:pic>
      <p:pic>
        <p:nvPicPr>
          <p:cNvPr id="5" name="Picture 5" descr="Chart, histogram&#10;&#10;Description automatically generated">
            <a:extLst>
              <a:ext uri="{FF2B5EF4-FFF2-40B4-BE49-F238E27FC236}">
                <a16:creationId xmlns:a16="http://schemas.microsoft.com/office/drawing/2014/main" id="{785FA86C-EE98-15FD-B0FA-D17262E62741}"/>
              </a:ext>
            </a:extLst>
          </p:cNvPr>
          <p:cNvPicPr>
            <a:picLocks noChangeAspect="1"/>
          </p:cNvPicPr>
          <p:nvPr/>
        </p:nvPicPr>
        <p:blipFill>
          <a:blip r:embed="rId3"/>
          <a:stretch>
            <a:fillRect/>
          </a:stretch>
        </p:blipFill>
        <p:spPr>
          <a:xfrm>
            <a:off x="4493795" y="2029326"/>
            <a:ext cx="3485146" cy="2638925"/>
          </a:xfrm>
          <a:prstGeom prst="rect">
            <a:avLst/>
          </a:prstGeom>
        </p:spPr>
      </p:pic>
      <p:pic>
        <p:nvPicPr>
          <p:cNvPr id="6" name="Picture 6" descr="Chart, histogram&#10;&#10;Description automatically generated">
            <a:extLst>
              <a:ext uri="{FF2B5EF4-FFF2-40B4-BE49-F238E27FC236}">
                <a16:creationId xmlns:a16="http://schemas.microsoft.com/office/drawing/2014/main" id="{4653F98B-708F-7879-30D9-42C2BA51DA6D}"/>
              </a:ext>
            </a:extLst>
          </p:cNvPr>
          <p:cNvPicPr>
            <a:picLocks noChangeAspect="1"/>
          </p:cNvPicPr>
          <p:nvPr/>
        </p:nvPicPr>
        <p:blipFill>
          <a:blip r:embed="rId4"/>
          <a:stretch>
            <a:fillRect/>
          </a:stretch>
        </p:blipFill>
        <p:spPr>
          <a:xfrm>
            <a:off x="8093242" y="2029326"/>
            <a:ext cx="3284620" cy="2468478"/>
          </a:xfrm>
          <a:prstGeom prst="rect">
            <a:avLst/>
          </a:prstGeom>
        </p:spPr>
      </p:pic>
      <p:sp>
        <p:nvSpPr>
          <p:cNvPr id="7" name="TextBox 6">
            <a:extLst>
              <a:ext uri="{FF2B5EF4-FFF2-40B4-BE49-F238E27FC236}">
                <a16:creationId xmlns:a16="http://schemas.microsoft.com/office/drawing/2014/main" id="{8635D0A5-7A6C-5B8A-47DB-821D37F19F7C}"/>
              </a:ext>
            </a:extLst>
          </p:cNvPr>
          <p:cNvSpPr txBox="1"/>
          <p:nvPr/>
        </p:nvSpPr>
        <p:spPr>
          <a:xfrm>
            <a:off x="3529262" y="5203658"/>
            <a:ext cx="67176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Train, Validation, Test datasets of cashout</a:t>
            </a:r>
          </a:p>
        </p:txBody>
      </p:sp>
    </p:spTree>
    <p:extLst>
      <p:ext uri="{BB962C8B-B14F-4D97-AF65-F5344CB8AC3E}">
        <p14:creationId xmlns:p14="http://schemas.microsoft.com/office/powerpoint/2010/main" val="3021786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6E05E9-7C1F-A8A8-D14B-476C4B7CAAF6}"/>
              </a:ext>
            </a:extLst>
          </p:cNvPr>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pPr>
            <a:r>
              <a:rPr lang="en-US" sz="6600"/>
              <a:t>WHY IS IT IMPORTANT</a:t>
            </a:r>
          </a:p>
        </p:txBody>
      </p:sp>
      <p:sp>
        <p:nvSpPr>
          <p:cNvPr id="36"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FEF417"/>
          </a:solidFill>
          <a:ln w="38100" cap="rnd">
            <a:solidFill>
              <a:srgbClr val="FEF4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787F8E-E149-FE6F-E1C2-430584EEF4FA}"/>
              </a:ext>
            </a:extLst>
          </p:cNvPr>
          <p:cNvSpPr txBox="1"/>
          <p:nvPr/>
        </p:nvSpPr>
        <p:spPr>
          <a:xfrm>
            <a:off x="640080" y="2872899"/>
            <a:ext cx="4714825" cy="319032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fontScale="92500"/>
          </a:bodyPr>
          <a:lstStyle/>
          <a:p>
            <a:pPr marL="285750" indent="-228600">
              <a:lnSpc>
                <a:spcPct val="110000"/>
              </a:lnSpc>
              <a:spcAft>
                <a:spcPts val="600"/>
              </a:spcAft>
              <a:buFont typeface="Arial" panose="020B0604020202020204" pitchFamily="34" charset="0"/>
              <a:buChar char="•"/>
            </a:pPr>
            <a:r>
              <a:rPr lang="en-US">
                <a:latin typeface="Times New Roman"/>
                <a:cs typeface="Times New Roman"/>
              </a:rPr>
              <a:t>An effective fraud detection system should be able to detect fraudulent transactions with high accuracy and efficiency.</a:t>
            </a:r>
          </a:p>
          <a:p>
            <a:pPr marL="285750" indent="-228600">
              <a:lnSpc>
                <a:spcPct val="110000"/>
              </a:lnSpc>
              <a:spcAft>
                <a:spcPts val="600"/>
              </a:spcAft>
              <a:buFont typeface="Arial" panose="020B0604020202020204" pitchFamily="34" charset="0"/>
              <a:buChar char="•"/>
            </a:pPr>
            <a:r>
              <a:rPr lang="en-US">
                <a:latin typeface="Times New Roman"/>
                <a:cs typeface="Times New Roman"/>
              </a:rPr>
              <a:t>It is necessary to prevent bad actors from executing fraudulent transactions, it is also very critical to ensure genuine users are not prevented from accessing the payments system. </a:t>
            </a:r>
          </a:p>
          <a:p>
            <a:pPr marL="285750" indent="-228600">
              <a:lnSpc>
                <a:spcPct val="110000"/>
              </a:lnSpc>
              <a:spcAft>
                <a:spcPts val="600"/>
              </a:spcAft>
              <a:buFont typeface="Arial" panose="020B0604020202020204" pitchFamily="34" charset="0"/>
              <a:buChar char="•"/>
            </a:pPr>
            <a:r>
              <a:rPr lang="en-US">
                <a:latin typeface="Times New Roman"/>
                <a:ea typeface="+mn-lt"/>
                <a:cs typeface="+mn-lt"/>
              </a:rPr>
              <a:t>A large number of false positives may translate into bad customer experience and may lead customers to take their business elsewhere</a:t>
            </a:r>
            <a:endParaRPr lang="en-US">
              <a:latin typeface="Times New Roman"/>
              <a:cs typeface="Times New Roman"/>
            </a:endParaRPr>
          </a:p>
          <a:p>
            <a:pPr marL="285750" indent="-228600">
              <a:lnSpc>
                <a:spcPct val="110000"/>
              </a:lnSpc>
              <a:spcAft>
                <a:spcPts val="600"/>
              </a:spcAft>
              <a:buFont typeface="Arial" panose="020B0604020202020204" pitchFamily="34" charset="0"/>
              <a:buChar char="•"/>
            </a:pPr>
            <a:endParaRPr lang="en-US"/>
          </a:p>
        </p:txBody>
      </p:sp>
      <p:pic>
        <p:nvPicPr>
          <p:cNvPr id="5" name="Picture 4" descr="3D black question marks with one yellow question mark">
            <a:extLst>
              <a:ext uri="{FF2B5EF4-FFF2-40B4-BE49-F238E27FC236}">
                <a16:creationId xmlns:a16="http://schemas.microsoft.com/office/drawing/2014/main" id="{DB19B50E-1CD0-6782-3C27-F4DBC33C0CFB}"/>
              </a:ext>
            </a:extLst>
          </p:cNvPr>
          <p:cNvPicPr>
            <a:picLocks noChangeAspect="1"/>
          </p:cNvPicPr>
          <p:nvPr/>
        </p:nvPicPr>
        <p:blipFill rotWithShape="1">
          <a:blip r:embed="rId2"/>
          <a:srcRect l="31693" r="31696" b="1"/>
          <a:stretch/>
        </p:blipFill>
        <p:spPr>
          <a:xfrm>
            <a:off x="5311702" y="9535"/>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54498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10;&#10;Description automatically generated">
            <a:extLst>
              <a:ext uri="{FF2B5EF4-FFF2-40B4-BE49-F238E27FC236}">
                <a16:creationId xmlns:a16="http://schemas.microsoft.com/office/drawing/2014/main" id="{C3D2173F-E2D2-EB08-567D-7CE4899486DE}"/>
              </a:ext>
            </a:extLst>
          </p:cNvPr>
          <p:cNvPicPr>
            <a:picLocks noGrp="1" noChangeAspect="1"/>
          </p:cNvPicPr>
          <p:nvPr>
            <p:ph idx="1"/>
          </p:nvPr>
        </p:nvPicPr>
        <p:blipFill>
          <a:blip r:embed="rId2"/>
          <a:stretch>
            <a:fillRect/>
          </a:stretch>
        </p:blipFill>
        <p:spPr>
          <a:xfrm>
            <a:off x="814939" y="1929384"/>
            <a:ext cx="3513624" cy="2627699"/>
          </a:xfrm>
        </p:spPr>
      </p:pic>
      <p:pic>
        <p:nvPicPr>
          <p:cNvPr id="5" name="Picture 5" descr="Chart&#10;&#10;Description automatically generated">
            <a:extLst>
              <a:ext uri="{FF2B5EF4-FFF2-40B4-BE49-F238E27FC236}">
                <a16:creationId xmlns:a16="http://schemas.microsoft.com/office/drawing/2014/main" id="{4D09D7E2-49E9-9135-9CF2-6E8AB5337A7A}"/>
              </a:ext>
            </a:extLst>
          </p:cNvPr>
          <p:cNvPicPr>
            <a:picLocks noChangeAspect="1"/>
          </p:cNvPicPr>
          <p:nvPr/>
        </p:nvPicPr>
        <p:blipFill>
          <a:blip r:embed="rId3"/>
          <a:stretch>
            <a:fillRect/>
          </a:stretch>
        </p:blipFill>
        <p:spPr>
          <a:xfrm>
            <a:off x="4423609" y="1929062"/>
            <a:ext cx="3575384" cy="2679031"/>
          </a:xfrm>
          <a:prstGeom prst="rect">
            <a:avLst/>
          </a:prstGeom>
        </p:spPr>
      </p:pic>
      <p:pic>
        <p:nvPicPr>
          <p:cNvPr id="6" name="Picture 6" descr="Chart&#10;&#10;Description automatically generated">
            <a:extLst>
              <a:ext uri="{FF2B5EF4-FFF2-40B4-BE49-F238E27FC236}">
                <a16:creationId xmlns:a16="http://schemas.microsoft.com/office/drawing/2014/main" id="{0C0935C5-FD8E-C4C8-69CF-B16E344AD883}"/>
              </a:ext>
            </a:extLst>
          </p:cNvPr>
          <p:cNvPicPr>
            <a:picLocks noChangeAspect="1"/>
          </p:cNvPicPr>
          <p:nvPr/>
        </p:nvPicPr>
        <p:blipFill>
          <a:blip r:embed="rId4"/>
          <a:stretch>
            <a:fillRect/>
          </a:stretch>
        </p:blipFill>
        <p:spPr>
          <a:xfrm>
            <a:off x="8183480" y="2029326"/>
            <a:ext cx="3404935" cy="2528635"/>
          </a:xfrm>
          <a:prstGeom prst="rect">
            <a:avLst/>
          </a:prstGeom>
        </p:spPr>
      </p:pic>
      <p:sp>
        <p:nvSpPr>
          <p:cNvPr id="7" name="TextBox 6">
            <a:extLst>
              <a:ext uri="{FF2B5EF4-FFF2-40B4-BE49-F238E27FC236}">
                <a16:creationId xmlns:a16="http://schemas.microsoft.com/office/drawing/2014/main" id="{5A10AE94-35E5-047D-674F-396CCE2ECB14}"/>
              </a:ext>
            </a:extLst>
          </p:cNvPr>
          <p:cNvSpPr txBox="1"/>
          <p:nvPr/>
        </p:nvSpPr>
        <p:spPr>
          <a:xfrm>
            <a:off x="2456447" y="5143499"/>
            <a:ext cx="6597315" cy="3709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Training, Validation, Test splits on Transfer </a:t>
            </a:r>
          </a:p>
        </p:txBody>
      </p:sp>
    </p:spTree>
    <p:extLst>
      <p:ext uri="{BB962C8B-B14F-4D97-AF65-F5344CB8AC3E}">
        <p14:creationId xmlns:p14="http://schemas.microsoft.com/office/powerpoint/2010/main" val="2597556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678CC48C-9275-4EFA-9B84-8E818500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a metal flute">
            <a:extLst>
              <a:ext uri="{FF2B5EF4-FFF2-40B4-BE49-F238E27FC236}">
                <a16:creationId xmlns:a16="http://schemas.microsoft.com/office/drawing/2014/main" id="{A1E768B4-FCF9-7CA3-FB84-A70617F496B7}"/>
              </a:ext>
            </a:extLst>
          </p:cNvPr>
          <p:cNvPicPr>
            <a:picLocks noChangeAspect="1"/>
          </p:cNvPicPr>
          <p:nvPr/>
        </p:nvPicPr>
        <p:blipFill rotWithShape="1">
          <a:blip r:embed="rId2"/>
          <a:srcRect t="6886" r="6" b="8142"/>
          <a:stretch/>
        </p:blipFill>
        <p:spPr>
          <a:xfrm>
            <a:off x="-1" y="-1"/>
            <a:ext cx="12188952" cy="6858000"/>
          </a:xfrm>
          <a:prstGeom prst="rect">
            <a:avLst/>
          </a:prstGeom>
        </p:spPr>
      </p:pic>
      <p:sp>
        <p:nvSpPr>
          <p:cNvPr id="13" name="Rectangle 12">
            <a:extLst>
              <a:ext uri="{FF2B5EF4-FFF2-40B4-BE49-F238E27FC236}">
                <a16:creationId xmlns:a16="http://schemas.microsoft.com/office/drawing/2014/main" id="{0A324144-E9CF-4B12-A53E-FAC0D281D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5000">
                <a:schemeClr val="tx1">
                  <a:alpha val="40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840374-6729-D74E-57AE-DA33B3427149}"/>
              </a:ext>
            </a:extLst>
          </p:cNvPr>
          <p:cNvSpPr>
            <a:spLocks noGrp="1"/>
          </p:cNvSpPr>
          <p:nvPr>
            <p:ph type="title"/>
          </p:nvPr>
        </p:nvSpPr>
        <p:spPr>
          <a:xfrm>
            <a:off x="641604" y="4553712"/>
            <a:ext cx="10908792" cy="1069848"/>
          </a:xfrm>
        </p:spPr>
        <p:txBody>
          <a:bodyPr vert="horz" lIns="91440" tIns="45720" rIns="91440" bIns="45720" rtlCol="0" anchor="ctr">
            <a:normAutofit/>
          </a:bodyPr>
          <a:lstStyle/>
          <a:p>
            <a:pPr algn="ctr"/>
            <a:r>
              <a:rPr lang="en-US" sz="6000">
                <a:solidFill>
                  <a:schemeClr val="bg1"/>
                </a:solidFill>
              </a:rPr>
              <a:t>CONCLUSIONS</a:t>
            </a:r>
          </a:p>
        </p:txBody>
      </p:sp>
    </p:spTree>
    <p:extLst>
      <p:ext uri="{BB962C8B-B14F-4D97-AF65-F5344CB8AC3E}">
        <p14:creationId xmlns:p14="http://schemas.microsoft.com/office/powerpoint/2010/main" val="234280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F2FF76-3E7F-CE9A-9E21-D661873696A7}"/>
              </a:ext>
            </a:extLst>
          </p:cNvPr>
          <p:cNvSpPr>
            <a:spLocks noGrp="1"/>
          </p:cNvSpPr>
          <p:nvPr>
            <p:ph idx="1"/>
          </p:nvPr>
        </p:nvSpPr>
        <p:spPr/>
        <p:txBody>
          <a:bodyPr vert="horz" lIns="91440" tIns="45720" rIns="91440" bIns="45720" rtlCol="0" anchor="t">
            <a:normAutofit/>
          </a:bodyPr>
          <a:lstStyle/>
          <a:p>
            <a:r>
              <a:rPr lang="en-US" sz="2000">
                <a:ea typeface="+mn-lt"/>
                <a:cs typeface="+mn-lt"/>
              </a:rPr>
              <a:t>In this study, we conducted tests to compare how well Logistic Regression, Gradient Boosted Decision</a:t>
            </a:r>
            <a:br>
              <a:rPr lang="en-US" sz="2000">
                <a:ea typeface="+mn-lt"/>
                <a:cs typeface="+mn-lt"/>
              </a:rPr>
            </a:br>
            <a:r>
              <a:rPr lang="en-US" sz="2000">
                <a:ea typeface="+mn-lt"/>
                <a:cs typeface="+mn-lt"/>
              </a:rPr>
              <a:t>Tree (tree-based), Random Forests, Support Vector Machine (</a:t>
            </a:r>
            <a:r>
              <a:rPr lang="en-US" sz="2000" err="1">
                <a:ea typeface="+mn-lt"/>
                <a:cs typeface="+mn-lt"/>
              </a:rPr>
              <a:t>linear,kernel</a:t>
            </a:r>
            <a:r>
              <a:rPr lang="en-US" sz="2000">
                <a:ea typeface="+mn-lt"/>
                <a:cs typeface="+mn-lt"/>
              </a:rPr>
              <a:t>-based) , </a:t>
            </a:r>
            <a:r>
              <a:rPr lang="en-US" sz="2000" err="1">
                <a:ea typeface="+mn-lt"/>
                <a:cs typeface="+mn-lt"/>
              </a:rPr>
              <a:t>mlp</a:t>
            </a:r>
            <a:r>
              <a:rPr lang="en-US" sz="2000">
                <a:ea typeface="+mn-lt"/>
                <a:cs typeface="+mn-lt"/>
              </a:rPr>
              <a:t> algorithms</a:t>
            </a:r>
            <a:br>
              <a:rPr lang="en-US" sz="2000">
                <a:ea typeface="+mn-lt"/>
                <a:cs typeface="+mn-lt"/>
              </a:rPr>
            </a:br>
            <a:r>
              <a:rPr lang="en-US" sz="2000">
                <a:ea typeface="+mn-lt"/>
                <a:cs typeface="+mn-lt"/>
              </a:rPr>
              <a:t>performed at predicting fraud in Mobile Money transactions, which is a common problem in developing nations. </a:t>
            </a:r>
            <a:endParaRPr lang="en-US" sz="2000">
              <a:latin typeface="Times New Roman"/>
              <a:ea typeface="+mn-lt"/>
              <a:cs typeface="Times New Roman"/>
            </a:endParaRPr>
          </a:p>
          <a:p>
            <a:r>
              <a:rPr lang="en-US" sz="2000">
                <a:ea typeface="+mn-lt"/>
                <a:cs typeface="+mn-lt"/>
              </a:rPr>
              <a:t>Accuracy, precision, recall, and F1-Score, which are regarded as fairly strong measures for assessing the effectiveness of classification algorithms from unbalanced datasets, were used to </a:t>
            </a:r>
            <a:r>
              <a:rPr lang="en-US" sz="2000" err="1">
                <a:ea typeface="+mn-lt"/>
                <a:cs typeface="+mn-lt"/>
              </a:rPr>
              <a:t>analyse</a:t>
            </a:r>
            <a:r>
              <a:rPr lang="en-US" sz="2000">
                <a:ea typeface="+mn-lt"/>
                <a:cs typeface="+mn-lt"/>
              </a:rPr>
              <a:t> the experiment findings.</a:t>
            </a:r>
            <a:endParaRPr lang="en-US" sz="2000">
              <a:latin typeface="Times New Roman"/>
              <a:ea typeface="+mn-lt"/>
              <a:cs typeface="Times New Roman"/>
            </a:endParaRPr>
          </a:p>
          <a:p>
            <a:r>
              <a:rPr lang="en-US" sz="2000">
                <a:ea typeface="+mn-lt"/>
                <a:cs typeface="+mn-lt"/>
              </a:rPr>
              <a:t> The outcomes of our tests demonstrated that the Random Forests and gradient boosted decision tree can accurately forecast fraudulent </a:t>
            </a:r>
            <a:r>
              <a:rPr lang="en-US" sz="2000" err="1">
                <a:ea typeface="+mn-lt"/>
                <a:cs typeface="+mn-lt"/>
              </a:rPr>
              <a:t>transactions.Finally</a:t>
            </a:r>
            <a:r>
              <a:rPr lang="en-US" sz="2000">
                <a:ea typeface="+mn-lt"/>
                <a:cs typeface="+mn-lt"/>
              </a:rPr>
              <a:t>, this is solely a design/business decision in the real world and relies on how many false positives a payments company is willing to accept.</a:t>
            </a:r>
            <a:br>
              <a:rPr lang="en-US" sz="2000">
                <a:ea typeface="+mn-lt"/>
                <a:cs typeface="+mn-lt"/>
              </a:rPr>
            </a:br>
            <a:endParaRPr lang="en-US" sz="2000">
              <a:latin typeface="The Hand Bold"/>
              <a:cs typeface="Times New Roman"/>
            </a:endParaRPr>
          </a:p>
          <a:p>
            <a:pPr marL="0" indent="0">
              <a:buNone/>
            </a:pPr>
            <a:br>
              <a:rPr lang="en-US"/>
            </a:br>
            <a:endParaRPr lang="en-US"/>
          </a:p>
          <a:p>
            <a:endParaRPr lang="en-US"/>
          </a:p>
        </p:txBody>
      </p:sp>
    </p:spTree>
    <p:extLst>
      <p:ext uri="{BB962C8B-B14F-4D97-AF65-F5344CB8AC3E}">
        <p14:creationId xmlns:p14="http://schemas.microsoft.com/office/powerpoint/2010/main" val="3377192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7" descr="Background Free Stock Photo - Public Domain Pictures">
            <a:extLst>
              <a:ext uri="{FF2B5EF4-FFF2-40B4-BE49-F238E27FC236}">
                <a16:creationId xmlns:a16="http://schemas.microsoft.com/office/drawing/2014/main" id="{2D3B3FED-44F6-75E8-1E9F-4AD18A31383F}"/>
              </a:ext>
            </a:extLst>
          </p:cNvPr>
          <p:cNvPicPr>
            <a:picLocks noChangeAspect="1"/>
          </p:cNvPicPr>
          <p:nvPr/>
        </p:nvPicPr>
        <p:blipFill rotWithShape="1">
          <a:blip r:embed="rId2"/>
          <a:srcRect t="9719" r="1" b="6890"/>
          <a:stretch/>
        </p:blipFill>
        <p:spPr>
          <a:xfrm>
            <a:off x="-194" y="51201"/>
            <a:ext cx="12188028" cy="6754670"/>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pic>
        <p:nvPicPr>
          <p:cNvPr id="21" name="Picture 21" descr="Logo&#10;&#10;Description automatically generated">
            <a:extLst>
              <a:ext uri="{FF2B5EF4-FFF2-40B4-BE49-F238E27FC236}">
                <a16:creationId xmlns:a16="http://schemas.microsoft.com/office/drawing/2014/main" id="{D6E11090-9FFF-BE3F-0E85-13B3100261B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340759" y="1917353"/>
            <a:ext cx="9374410" cy="2977936"/>
          </a:xfrm>
          <a:prstGeom prst="rect">
            <a:avLst/>
          </a:prstGeom>
        </p:spPr>
      </p:pic>
    </p:spTree>
    <p:extLst>
      <p:ext uri="{BB962C8B-B14F-4D97-AF65-F5344CB8AC3E}">
        <p14:creationId xmlns:p14="http://schemas.microsoft.com/office/powerpoint/2010/main" val="2494669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F05C9A-FD9F-DA6B-B545-563364D0356E}"/>
              </a:ext>
            </a:extLst>
          </p:cNvPr>
          <p:cNvSpPr>
            <a:spLocks noGrp="1"/>
          </p:cNvSpPr>
          <p:nvPr>
            <p:ph type="title"/>
          </p:nvPr>
        </p:nvSpPr>
        <p:spPr>
          <a:xfrm>
            <a:off x="5297762" y="329184"/>
            <a:ext cx="6251110" cy="1783080"/>
          </a:xfrm>
        </p:spPr>
        <p:txBody>
          <a:bodyPr anchor="b">
            <a:normAutofit/>
          </a:bodyPr>
          <a:lstStyle/>
          <a:p>
            <a:r>
              <a:rPr lang="en-US" sz="7200"/>
              <a:t>WHY IS IT DIFFICULT </a:t>
            </a:r>
          </a:p>
        </p:txBody>
      </p:sp>
      <p:sp>
        <p:nvSpPr>
          <p:cNvPr id="27"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B2697B"/>
          </a:solidFill>
          <a:ln w="38100" cap="rnd">
            <a:solidFill>
              <a:srgbClr val="B2697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4D729697-815A-4F9E-DC04-07F4D909498C}"/>
              </a:ext>
            </a:extLst>
          </p:cNvPr>
          <p:cNvSpPr>
            <a:spLocks noGrp="1"/>
          </p:cNvSpPr>
          <p:nvPr>
            <p:ph idx="1"/>
          </p:nvPr>
        </p:nvSpPr>
        <p:spPr>
          <a:xfrm>
            <a:off x="5297762" y="2706624"/>
            <a:ext cx="6251110" cy="3483864"/>
          </a:xfrm>
        </p:spPr>
        <p:txBody>
          <a:bodyPr vert="horz" lIns="91440" tIns="45720" rIns="91440" bIns="45720" rtlCol="0" anchor="t">
            <a:normAutofit/>
          </a:bodyPr>
          <a:lstStyle/>
          <a:p>
            <a:pPr>
              <a:lnSpc>
                <a:spcPct val="100000"/>
              </a:lnSpc>
            </a:pPr>
            <a:r>
              <a:rPr lang="en-US" sz="2000">
                <a:latin typeface="Times New Roman"/>
                <a:ea typeface="+mn-lt"/>
                <a:cs typeface="+mn-lt"/>
              </a:rPr>
              <a:t>A major challenge in applying ML to fraud detection is presence of highly imbalanced data sets. </a:t>
            </a:r>
          </a:p>
          <a:p>
            <a:pPr>
              <a:lnSpc>
                <a:spcPct val="100000"/>
              </a:lnSpc>
            </a:pPr>
            <a:r>
              <a:rPr lang="en-US" sz="2000">
                <a:ea typeface="+mn-lt"/>
                <a:cs typeface="+mn-lt"/>
              </a:rPr>
              <a:t>.</a:t>
            </a:r>
            <a:r>
              <a:rPr lang="en-US" sz="1600">
                <a:latin typeface="Times New Roman"/>
                <a:ea typeface="+mn-lt"/>
                <a:cs typeface="+mn-lt"/>
              </a:rPr>
              <a:t> </a:t>
            </a:r>
            <a:r>
              <a:rPr lang="en-US" sz="2000">
                <a:latin typeface="Times New Roman"/>
                <a:ea typeface="+mn-lt"/>
                <a:cs typeface="+mn-lt"/>
              </a:rPr>
              <a:t>In many available datasets, majority of transactions are genuine with an extremely small percentage of fraudulent ones.</a:t>
            </a:r>
          </a:p>
          <a:p>
            <a:pPr>
              <a:lnSpc>
                <a:spcPct val="100000"/>
              </a:lnSpc>
            </a:pPr>
            <a:r>
              <a:rPr lang="en-US" sz="2000">
                <a:latin typeface="Times New Roman"/>
                <a:ea typeface="+mn-lt"/>
                <a:cs typeface="+mn-lt"/>
              </a:rPr>
              <a:t>Designing an accurate and efficient fraud detection system that is low on false positives but detects fraudulent activity effectively is a significant challenge</a:t>
            </a:r>
            <a:endParaRPr lang="en-US" sz="2000">
              <a:latin typeface="Times New Roman"/>
              <a:cs typeface="Times New Roman"/>
            </a:endParaRPr>
          </a:p>
        </p:txBody>
      </p:sp>
      <p:pic>
        <p:nvPicPr>
          <p:cNvPr id="4" name="Picture 4" descr="difficult, sphere meaning, hard, challenging, problematic, 3d ...">
            <a:extLst>
              <a:ext uri="{FF2B5EF4-FFF2-40B4-BE49-F238E27FC236}">
                <a16:creationId xmlns:a16="http://schemas.microsoft.com/office/drawing/2014/main" id="{48FD601B-0970-E3EF-34C6-CC5A93E21CC4}"/>
              </a:ext>
            </a:extLst>
          </p:cNvPr>
          <p:cNvPicPr>
            <a:picLocks noChangeAspect="1"/>
          </p:cNvPicPr>
          <p:nvPr/>
        </p:nvPicPr>
        <p:blipFill rotWithShape="1">
          <a:blip r:embed="rId2"/>
          <a:srcRect l="16044" r="16045"/>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3056964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6ECF4F-EBFB-316B-6D8D-54E3DD05FA1C}"/>
              </a:ext>
            </a:extLst>
          </p:cNvPr>
          <p:cNvSpPr>
            <a:spLocks noGrp="1"/>
          </p:cNvSpPr>
          <p:nvPr>
            <p:ph type="title"/>
          </p:nvPr>
        </p:nvSpPr>
        <p:spPr>
          <a:xfrm>
            <a:off x="640080" y="325369"/>
            <a:ext cx="4368602" cy="1956841"/>
          </a:xfrm>
        </p:spPr>
        <p:txBody>
          <a:bodyPr anchor="b">
            <a:normAutofit/>
          </a:bodyPr>
          <a:lstStyle/>
          <a:p>
            <a:pPr>
              <a:lnSpc>
                <a:spcPct val="90000"/>
              </a:lnSpc>
            </a:pPr>
            <a:r>
              <a:rPr lang="en-US" sz="6600"/>
              <a:t>RELEVANT RESEARCH</a:t>
            </a:r>
          </a:p>
        </p:txBody>
      </p:sp>
      <p:sp>
        <p:nvSpPr>
          <p:cNvPr id="1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E4AA4B"/>
          </a:solidFill>
          <a:ln w="38100" cap="rnd">
            <a:solidFill>
              <a:srgbClr val="E4AA4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5A1A7FA4-5B7F-3E44-61CB-AF886C578F2B}"/>
              </a:ext>
            </a:extLst>
          </p:cNvPr>
          <p:cNvSpPr>
            <a:spLocks noGrp="1"/>
          </p:cNvSpPr>
          <p:nvPr>
            <p:ph idx="1"/>
          </p:nvPr>
        </p:nvSpPr>
        <p:spPr>
          <a:xfrm>
            <a:off x="640080" y="2872899"/>
            <a:ext cx="4243589" cy="3320668"/>
          </a:xfrm>
        </p:spPr>
        <p:txBody>
          <a:bodyPr vert="horz" lIns="91440" tIns="45720" rIns="91440" bIns="45720" rtlCol="0" anchor="t">
            <a:normAutofit/>
          </a:bodyPr>
          <a:lstStyle/>
          <a:p>
            <a:r>
              <a:rPr lang="en-US" sz="2000">
                <a:latin typeface="Times New Roman"/>
                <a:cs typeface="Times New Roman"/>
              </a:rPr>
              <a:t>There is ongoing research in the field and have been applied to detect frauds. The various methods applied are:</a:t>
            </a:r>
          </a:p>
          <a:p>
            <a:pPr marL="914400" lvl="1" indent="-457200">
              <a:buAutoNum type="alphaLcParenR"/>
            </a:pPr>
            <a:r>
              <a:rPr lang="en-US" sz="2000">
                <a:latin typeface="Times New Roman"/>
                <a:cs typeface="Times New Roman"/>
              </a:rPr>
              <a:t>Artificial Neural networks</a:t>
            </a:r>
          </a:p>
          <a:p>
            <a:pPr marL="914400" lvl="1" indent="-457200">
              <a:buAutoNum type="alphaLcParenR"/>
            </a:pPr>
            <a:r>
              <a:rPr lang="en-US" sz="2000">
                <a:latin typeface="Times New Roman"/>
                <a:cs typeface="Times New Roman"/>
              </a:rPr>
              <a:t>Support vector machines</a:t>
            </a:r>
          </a:p>
          <a:p>
            <a:pPr marL="914400" lvl="1" indent="-457200">
              <a:buAutoNum type="alphaLcParenR"/>
            </a:pPr>
            <a:r>
              <a:rPr lang="en-US" sz="2000">
                <a:latin typeface="Times New Roman"/>
                <a:cs typeface="Times New Roman"/>
              </a:rPr>
              <a:t>Markov models</a:t>
            </a:r>
          </a:p>
          <a:p>
            <a:pPr marL="914400" lvl="1" indent="-457200">
              <a:buAutoNum type="alphaLcParenR"/>
            </a:pPr>
            <a:r>
              <a:rPr lang="en-US" sz="2000">
                <a:latin typeface="Times New Roman"/>
                <a:cs typeface="Times New Roman"/>
              </a:rPr>
              <a:t>Clustering, </a:t>
            </a:r>
            <a:r>
              <a:rPr lang="en-US" sz="2000" err="1">
                <a:latin typeface="Times New Roman"/>
                <a:cs typeface="Times New Roman"/>
              </a:rPr>
              <a:t>etc</a:t>
            </a:r>
            <a:endParaRPr lang="en-US" sz="2000">
              <a:latin typeface="Times New Roman"/>
              <a:cs typeface="Times New Roman"/>
            </a:endParaRPr>
          </a:p>
        </p:txBody>
      </p:sp>
      <p:pic>
        <p:nvPicPr>
          <p:cNvPr id="4" name="Picture 4" descr="Calendar&#10;&#10;Description automatically generated">
            <a:extLst>
              <a:ext uri="{FF2B5EF4-FFF2-40B4-BE49-F238E27FC236}">
                <a16:creationId xmlns:a16="http://schemas.microsoft.com/office/drawing/2014/main" id="{DE9914E2-ADD6-353D-FF9E-21074C00DADF}"/>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0511" r="22535"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0E5EA913-2795-7473-7044-A1FE30F38D09}"/>
              </a:ext>
            </a:extLst>
          </p:cNvPr>
          <p:cNvSpPr txBox="1"/>
          <p:nvPr/>
        </p:nvSpPr>
        <p:spPr>
          <a:xfrm>
            <a:off x="10755389" y="6657945"/>
            <a:ext cx="143661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174670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C3502D-8343-BAE0-3D7F-25CC4D5CB705}"/>
              </a:ext>
            </a:extLst>
          </p:cNvPr>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pPr>
            <a:r>
              <a:rPr lang="en-US" sz="6600"/>
              <a:t>DATASET</a:t>
            </a:r>
          </a:p>
        </p:txBody>
      </p:sp>
      <p:sp>
        <p:nvSpPr>
          <p:cNvPr id="45"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4881B2"/>
          </a:solidFill>
          <a:ln w="38100" cap="rnd">
            <a:solidFill>
              <a:srgbClr val="4881B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A93B021-CB87-061C-D807-5CFCA3F8B5FF}"/>
              </a:ext>
            </a:extLst>
          </p:cNvPr>
          <p:cNvSpPr txBox="1"/>
          <p:nvPr/>
        </p:nvSpPr>
        <p:spPr>
          <a:xfrm>
            <a:off x="640080" y="2872899"/>
            <a:ext cx="4243589" cy="332066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28600">
              <a:spcBef>
                <a:spcPts val="1000"/>
              </a:spcBef>
              <a:buFont typeface="Arial" panose="020B0604020202020204" pitchFamily="34" charset="0"/>
              <a:buChar char="•"/>
            </a:pPr>
            <a:r>
              <a:rPr lang="en-US" sz="1400">
                <a:latin typeface="Times New Roman"/>
                <a:cs typeface="Times New Roman"/>
              </a:rPr>
              <a:t>Dataset of simulated mobile based payment transactions from Kaggle is used. </a:t>
            </a:r>
          </a:p>
          <a:p>
            <a:pPr marL="285750" indent="-228600">
              <a:buFont typeface="Arial" panose="020B0604020202020204" pitchFamily="34" charset="0"/>
              <a:buChar char="•"/>
            </a:pPr>
            <a:r>
              <a:rPr lang="en-US" sz="1400">
                <a:latin typeface="Times New Roman"/>
                <a:cs typeface="Times New Roman"/>
              </a:rPr>
              <a:t>The dataset contains five categories of transactions labeled as ’CASH IN’, ’CASH OUT’, ’DEBIT’, ’TRANSFER’ and ’PAYMENT</a:t>
            </a:r>
          </a:p>
          <a:p>
            <a:pPr marL="285750" indent="-228600">
              <a:buFont typeface="Arial" panose="020B0604020202020204" pitchFamily="34" charset="0"/>
              <a:buChar char="•"/>
            </a:pPr>
            <a:r>
              <a:rPr lang="en-US" sz="1400">
                <a:latin typeface="Times New Roman"/>
                <a:cs typeface="Times New Roman"/>
              </a:rPr>
              <a:t>In our experiments we use the following features to train our models. </a:t>
            </a:r>
          </a:p>
          <a:p>
            <a:pPr marL="57150"/>
            <a:r>
              <a:rPr lang="en-US" sz="1400">
                <a:latin typeface="Times New Roman"/>
                <a:cs typeface="Times New Roman"/>
              </a:rPr>
              <a:t>     1) Transaction type</a:t>
            </a:r>
          </a:p>
          <a:p>
            <a:pPr marL="57150"/>
            <a:r>
              <a:rPr lang="en-US" sz="1400">
                <a:latin typeface="Times New Roman"/>
                <a:cs typeface="Times New Roman"/>
              </a:rPr>
              <a:t>     2) Transaction amount</a:t>
            </a:r>
          </a:p>
          <a:p>
            <a:pPr marL="57150"/>
            <a:r>
              <a:rPr lang="en-US" sz="1400">
                <a:latin typeface="Times New Roman"/>
                <a:cs typeface="Times New Roman"/>
              </a:rPr>
              <a:t>     3) Sender account balance before transaction</a:t>
            </a:r>
          </a:p>
          <a:p>
            <a:pPr marL="57150"/>
            <a:r>
              <a:rPr lang="en-US" sz="1400">
                <a:latin typeface="Times New Roman"/>
                <a:cs typeface="Times New Roman"/>
              </a:rPr>
              <a:t>     4) Sender account balance after transaction </a:t>
            </a:r>
          </a:p>
          <a:p>
            <a:pPr marL="57150"/>
            <a:r>
              <a:rPr lang="en-US" sz="1400">
                <a:latin typeface="Times New Roman"/>
                <a:cs typeface="Times New Roman"/>
              </a:rPr>
              <a:t>     5) Recipient account balance before transaction </a:t>
            </a:r>
          </a:p>
          <a:p>
            <a:pPr marL="57150"/>
            <a:r>
              <a:rPr lang="en-US" sz="1400">
                <a:latin typeface="Times New Roman"/>
                <a:cs typeface="Times New Roman"/>
              </a:rPr>
              <a:t>     6) Recipient account balance after transaction</a:t>
            </a:r>
          </a:p>
          <a:p>
            <a:pPr marL="285750" indent="-228600">
              <a:buFont typeface="Arial" panose="020B0604020202020204" pitchFamily="34" charset="0"/>
              <a:buChar char="•"/>
            </a:pPr>
            <a:endParaRPr lang="en-US"/>
          </a:p>
        </p:txBody>
      </p:sp>
      <p:pic>
        <p:nvPicPr>
          <p:cNvPr id="5" name="Picture 4" descr="Graph on document with pen">
            <a:extLst>
              <a:ext uri="{FF2B5EF4-FFF2-40B4-BE49-F238E27FC236}">
                <a16:creationId xmlns:a16="http://schemas.microsoft.com/office/drawing/2014/main" id="{E04C6977-3ADB-2987-B56B-6B891169F7DD}"/>
              </a:ext>
            </a:extLst>
          </p:cNvPr>
          <p:cNvPicPr>
            <a:picLocks noChangeAspect="1"/>
          </p:cNvPicPr>
          <p:nvPr/>
        </p:nvPicPr>
        <p:blipFill rotWithShape="1">
          <a:blip r:embed="rId2"/>
          <a:srcRect l="23299" r="974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74312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1"/>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5672CB0C-DDDE-AD43-BBCC-E89C616A5F59}"/>
              </a:ext>
            </a:extLst>
          </p:cNvPr>
          <p:cNvSpPr>
            <a:spLocks noGrp="1"/>
          </p:cNvSpPr>
          <p:nvPr>
            <p:ph type="title"/>
          </p:nvPr>
        </p:nvSpPr>
        <p:spPr>
          <a:xfrm>
            <a:off x="841246" y="673770"/>
            <a:ext cx="3644489" cy="2414488"/>
          </a:xfrm>
        </p:spPr>
        <p:txBody>
          <a:bodyPr anchor="t">
            <a:normAutofit/>
          </a:bodyPr>
          <a:lstStyle/>
          <a:p>
            <a:r>
              <a:rPr lang="en-US" sz="6600">
                <a:solidFill>
                  <a:schemeClr val="bg1"/>
                </a:solidFill>
              </a:rPr>
              <a:t>DATA ANALYSIS</a:t>
            </a:r>
          </a:p>
        </p:txBody>
      </p:sp>
      <p:sp>
        <p:nvSpPr>
          <p:cNvPr id="3" name="Content Placeholder 2">
            <a:extLst>
              <a:ext uri="{FF2B5EF4-FFF2-40B4-BE49-F238E27FC236}">
                <a16:creationId xmlns:a16="http://schemas.microsoft.com/office/drawing/2014/main" id="{B7BA5BFF-1BAB-AA1B-EF53-E93880DBA9B5}"/>
              </a:ext>
            </a:extLst>
          </p:cNvPr>
          <p:cNvSpPr>
            <a:spLocks noGrp="1"/>
          </p:cNvSpPr>
          <p:nvPr>
            <p:ph idx="1"/>
          </p:nvPr>
        </p:nvSpPr>
        <p:spPr>
          <a:xfrm>
            <a:off x="6095999" y="882315"/>
            <a:ext cx="5254754" cy="5294647"/>
          </a:xfrm>
        </p:spPr>
        <p:txBody>
          <a:bodyPr vert="horz" lIns="91440" tIns="45720" rIns="91440" bIns="45720" rtlCol="0">
            <a:normAutofit/>
          </a:bodyPr>
          <a:lstStyle/>
          <a:p>
            <a:r>
              <a:rPr lang="en-US" sz="2600">
                <a:latin typeface="Times New Roman"/>
                <a:cs typeface="Times New Roman"/>
              </a:rPr>
              <a:t>The data obtained of TRANSFER and CASH-OUT dataset was broken down into two of its principal components and the data is plotted for fraud and non-fraud classes. It was observed that the fraud and non-fraud classes along two of its principal components were linearly separable. That is, we can use the algorithms logistic regression and linear support vector machines to classify this data.</a:t>
            </a:r>
          </a:p>
        </p:txBody>
      </p:sp>
    </p:spTree>
    <p:extLst>
      <p:ext uri="{BB962C8B-B14F-4D97-AF65-F5344CB8AC3E}">
        <p14:creationId xmlns:p14="http://schemas.microsoft.com/office/powerpoint/2010/main" val="1403706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10;&#10;Description automatically generated">
            <a:extLst>
              <a:ext uri="{FF2B5EF4-FFF2-40B4-BE49-F238E27FC236}">
                <a16:creationId xmlns:a16="http://schemas.microsoft.com/office/drawing/2014/main" id="{4AC1B32C-A169-F592-DB13-FBD256D00C51}"/>
              </a:ext>
            </a:extLst>
          </p:cNvPr>
          <p:cNvPicPr>
            <a:picLocks noGrp="1" noChangeAspect="1"/>
          </p:cNvPicPr>
          <p:nvPr>
            <p:ph idx="1"/>
          </p:nvPr>
        </p:nvPicPr>
        <p:blipFill>
          <a:blip r:embed="rId2"/>
          <a:stretch>
            <a:fillRect/>
          </a:stretch>
        </p:blipFill>
        <p:spPr>
          <a:xfrm>
            <a:off x="739942" y="1928031"/>
            <a:ext cx="4385511" cy="3282115"/>
          </a:xfrm>
        </p:spPr>
      </p:pic>
      <p:pic>
        <p:nvPicPr>
          <p:cNvPr id="5" name="Picture 5" descr="Chart&#10;&#10;Description automatically generated">
            <a:extLst>
              <a:ext uri="{FF2B5EF4-FFF2-40B4-BE49-F238E27FC236}">
                <a16:creationId xmlns:a16="http://schemas.microsoft.com/office/drawing/2014/main" id="{453B4077-3D75-7702-10AB-64D15B2B93B1}"/>
              </a:ext>
            </a:extLst>
          </p:cNvPr>
          <p:cNvPicPr>
            <a:picLocks noChangeAspect="1"/>
          </p:cNvPicPr>
          <p:nvPr/>
        </p:nvPicPr>
        <p:blipFill>
          <a:blip r:embed="rId3"/>
          <a:stretch>
            <a:fillRect/>
          </a:stretch>
        </p:blipFill>
        <p:spPr>
          <a:xfrm>
            <a:off x="6739690" y="2003588"/>
            <a:ext cx="4086725" cy="3051350"/>
          </a:xfrm>
          <a:prstGeom prst="rect">
            <a:avLst/>
          </a:prstGeom>
        </p:spPr>
      </p:pic>
      <p:sp>
        <p:nvSpPr>
          <p:cNvPr id="6" name="TextBox 5">
            <a:extLst>
              <a:ext uri="{FF2B5EF4-FFF2-40B4-BE49-F238E27FC236}">
                <a16:creationId xmlns:a16="http://schemas.microsoft.com/office/drawing/2014/main" id="{6FDC3A2C-04C1-6D4D-A1C0-0C77CA271CCD}"/>
              </a:ext>
            </a:extLst>
          </p:cNvPr>
          <p:cNvSpPr txBox="1"/>
          <p:nvPr/>
        </p:nvSpPr>
        <p:spPr>
          <a:xfrm>
            <a:off x="1178027" y="5474368"/>
            <a:ext cx="39503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pca1st component vs </a:t>
            </a:r>
            <a:r>
              <a:rPr lang="en-US" err="1">
                <a:latin typeface="Times New Roman"/>
                <a:cs typeface="Times New Roman"/>
              </a:rPr>
              <a:t>pca</a:t>
            </a:r>
            <a:r>
              <a:rPr lang="en-US">
                <a:latin typeface="Times New Roman"/>
                <a:cs typeface="Times New Roman"/>
              </a:rPr>
              <a:t> 2nd component of Transfer dataset</a:t>
            </a:r>
            <a:endParaRPr lang="en-US"/>
          </a:p>
        </p:txBody>
      </p:sp>
      <p:sp>
        <p:nvSpPr>
          <p:cNvPr id="7" name="TextBox 6">
            <a:extLst>
              <a:ext uri="{FF2B5EF4-FFF2-40B4-BE49-F238E27FC236}">
                <a16:creationId xmlns:a16="http://schemas.microsoft.com/office/drawing/2014/main" id="{2A71A8DA-2FFC-FD37-CF47-15240F6A4377}"/>
              </a:ext>
            </a:extLst>
          </p:cNvPr>
          <p:cNvSpPr txBox="1"/>
          <p:nvPr/>
        </p:nvSpPr>
        <p:spPr>
          <a:xfrm>
            <a:off x="7559841" y="5564604"/>
            <a:ext cx="34791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pca1st component vs </a:t>
            </a:r>
            <a:r>
              <a:rPr lang="en-US" err="1">
                <a:latin typeface="Times New Roman"/>
                <a:cs typeface="Times New Roman"/>
              </a:rPr>
              <a:t>pca</a:t>
            </a:r>
            <a:r>
              <a:rPr lang="en-US">
                <a:latin typeface="Times New Roman"/>
                <a:cs typeface="Times New Roman"/>
              </a:rPr>
              <a:t> 2nd component of </a:t>
            </a:r>
            <a:r>
              <a:rPr lang="en-US" err="1">
                <a:latin typeface="Times New Roman"/>
                <a:cs typeface="Times New Roman"/>
              </a:rPr>
              <a:t>cashout</a:t>
            </a:r>
            <a:r>
              <a:rPr lang="en-US">
                <a:latin typeface="Times New Roman"/>
                <a:cs typeface="Times New Roman"/>
              </a:rPr>
              <a:t> dataset</a:t>
            </a:r>
          </a:p>
        </p:txBody>
      </p:sp>
    </p:spTree>
    <p:extLst>
      <p:ext uri="{BB962C8B-B14F-4D97-AF65-F5344CB8AC3E}">
        <p14:creationId xmlns:p14="http://schemas.microsoft.com/office/powerpoint/2010/main" val="3372300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 name="Rectangle 1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lex maths formulae on a blackboard">
            <a:extLst>
              <a:ext uri="{FF2B5EF4-FFF2-40B4-BE49-F238E27FC236}">
                <a16:creationId xmlns:a16="http://schemas.microsoft.com/office/drawing/2014/main" id="{07E0AF83-9FAF-9840-2E77-3E3566DDCCCE}"/>
              </a:ext>
            </a:extLst>
          </p:cNvPr>
          <p:cNvPicPr>
            <a:picLocks noChangeAspect="1"/>
          </p:cNvPicPr>
          <p:nvPr/>
        </p:nvPicPr>
        <p:blipFill rotWithShape="1">
          <a:blip r:embed="rId2">
            <a:alphaModFix/>
          </a:blip>
          <a:srcRect t="16776" r="-1" b="6149"/>
          <a:stretch/>
        </p:blipFill>
        <p:spPr>
          <a:xfrm>
            <a:off x="20" y="28585"/>
            <a:ext cx="12188930" cy="6857990"/>
          </a:xfrm>
          <a:prstGeom prst="rect">
            <a:avLst/>
          </a:prstGeom>
        </p:spPr>
      </p:pic>
      <p:sp>
        <p:nvSpPr>
          <p:cNvPr id="22" name="Rectangle 21">
            <a:extLst>
              <a:ext uri="{FF2B5EF4-FFF2-40B4-BE49-F238E27FC236}">
                <a16:creationId xmlns:a16="http://schemas.microsoft.com/office/drawing/2014/main" id="{8F51725E-A483-43B2-A6F2-C44F502FE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177AAC-FC0A-4278-888E-6E18AAACC894}"/>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10800">
                <a:solidFill>
                  <a:schemeClr val="bg1"/>
                </a:solidFill>
              </a:rPr>
              <a:t>METHODS</a:t>
            </a:r>
          </a:p>
        </p:txBody>
      </p:sp>
      <p:sp>
        <p:nvSpPr>
          <p:cNvPr id="24"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25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33</Slides>
  <Notes>0</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SketchyVTI</vt:lpstr>
      <vt:lpstr>Fraud Detection</vt:lpstr>
      <vt:lpstr>PowerPoint Presentation</vt:lpstr>
      <vt:lpstr>WHY IS IT IMPORTANT</vt:lpstr>
      <vt:lpstr>WHY IS IT DIFFICULT </vt:lpstr>
      <vt:lpstr>RELEVANT RESEARCH</vt:lpstr>
      <vt:lpstr>DATASET</vt:lpstr>
      <vt:lpstr>DATA ANALYSIS</vt:lpstr>
      <vt:lpstr>PowerPoint Presentation</vt:lpstr>
      <vt:lpstr>METHODS</vt:lpstr>
      <vt:lpstr>Logistic regression</vt:lpstr>
      <vt:lpstr>Support vector machines</vt:lpstr>
      <vt:lpstr>     Random FORests</vt:lpstr>
      <vt:lpstr>                        Naïve BAYES</vt:lpstr>
      <vt:lpstr>               GraDIENT BOOST DECISION TREES</vt:lpstr>
      <vt:lpstr>                 MuLTILAYER PERCEPTRON</vt:lpstr>
      <vt:lpstr> A.Dataset split strategy</vt:lpstr>
      <vt:lpstr>B.MODEL TRAINING AND TUNING</vt:lpstr>
      <vt:lpstr>PERFORMANCE EVALUATION</vt:lpstr>
      <vt:lpstr>PowerPoint Presentation</vt:lpstr>
      <vt:lpstr>RESULTS</vt:lpstr>
      <vt:lpstr>Precision, Recall, Fscore curves for Logistic Regression</vt:lpstr>
      <vt:lpstr>Precision, Recall, Fscore curves for LINEAR SVM</vt:lpstr>
      <vt:lpstr>Precision, Recall, Fscore curves for RANDOM FORESTS</vt:lpstr>
      <vt:lpstr>Precision, Recall, Fscore curves for NAÏVE BAYES(GAUSSIAN)</vt:lpstr>
      <vt:lpstr> Precision, Recall, Fscore curves for GraDIENT BOOSTING,MLP </vt:lpstr>
      <vt:lpstr>PowerPoint Presentation</vt:lpstr>
      <vt:lpstr>                  Precision Recall curves</vt:lpstr>
      <vt:lpstr>PowerPoint Presentation</vt:lpstr>
      <vt:lpstr>                         AUPRC Curves</vt:lpstr>
      <vt:lpstr>PowerPoint Presentation</vt:lpstr>
      <vt:lpstr>CONCLUSIONS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SATHVIKA MAHESH</cp:lastModifiedBy>
  <cp:revision>2</cp:revision>
  <dcterms:created xsi:type="dcterms:W3CDTF">2022-11-13T10:35:21Z</dcterms:created>
  <dcterms:modified xsi:type="dcterms:W3CDTF">2023-04-04T16:47:52Z</dcterms:modified>
</cp:coreProperties>
</file>